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9" r:id="rId7"/>
    <p:sldId id="260" r:id="rId8"/>
    <p:sldId id="267" r:id="rId9"/>
    <p:sldId id="259" r:id="rId10"/>
    <p:sldId id="266" r:id="rId11"/>
    <p:sldId id="265" r:id="rId12"/>
    <p:sldId id="262" r:id="rId13"/>
    <p:sldId id="268" r:id="rId14"/>
    <p:sldId id="263" r:id="rId15"/>
    <p:sldId id="270" r:id="rId16"/>
    <p:sldId id="271" r:id="rId17"/>
    <p:sldId id="264" r:id="rId18"/>
    <p:sldId id="26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3141" autoAdjust="0"/>
  </p:normalViewPr>
  <p:slideViewPr>
    <p:cSldViewPr snapToGrid="0" showGuides="1">
      <p:cViewPr varScale="1">
        <p:scale>
          <a:sx n="81" d="100"/>
          <a:sy n="81" d="100"/>
        </p:scale>
        <p:origin x="17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Lane" userId="b6420fd5-ae53-4d6e-9ee0-ff1cadccc0d0" providerId="ADAL" clId="{8C45CA08-37BA-4E48-9E3F-C3B8C441A5A4}"/>
    <pc:docChg chg="custSel modSld sldOrd">
      <pc:chgData name="Philip Lane" userId="b6420fd5-ae53-4d6e-9ee0-ff1cadccc0d0" providerId="ADAL" clId="{8C45CA08-37BA-4E48-9E3F-C3B8C441A5A4}" dt="2024-08-20T15:21:20.562" v="84" actId="20577"/>
      <pc:docMkLst>
        <pc:docMk/>
      </pc:docMkLst>
      <pc:sldChg chg="ord">
        <pc:chgData name="Philip Lane" userId="b6420fd5-ae53-4d6e-9ee0-ff1cadccc0d0" providerId="ADAL" clId="{8C45CA08-37BA-4E48-9E3F-C3B8C441A5A4}" dt="2024-08-20T15:18:25.620" v="7"/>
        <pc:sldMkLst>
          <pc:docMk/>
          <pc:sldMk cId="776381586" sldId="262"/>
        </pc:sldMkLst>
      </pc:sldChg>
      <pc:sldChg chg="modSp mod">
        <pc:chgData name="Philip Lane" userId="b6420fd5-ae53-4d6e-9ee0-ff1cadccc0d0" providerId="ADAL" clId="{8C45CA08-37BA-4E48-9E3F-C3B8C441A5A4}" dt="2024-08-20T15:21:20.562" v="84" actId="20577"/>
        <pc:sldMkLst>
          <pc:docMk/>
          <pc:sldMk cId="3198816936" sldId="264"/>
        </pc:sldMkLst>
        <pc:spChg chg="mod">
          <ac:chgData name="Philip Lane" userId="b6420fd5-ae53-4d6e-9ee0-ff1cadccc0d0" providerId="ADAL" clId="{8C45CA08-37BA-4E48-9E3F-C3B8C441A5A4}" dt="2024-08-20T15:21:20.562" v="84" actId="20577"/>
          <ac:spMkLst>
            <pc:docMk/>
            <pc:sldMk cId="3198816936" sldId="264"/>
            <ac:spMk id="30" creationId="{2FE5E19F-A944-7A93-E925-A432B656D702}"/>
          </ac:spMkLst>
        </pc:spChg>
      </pc:sldChg>
      <pc:sldChg chg="ord">
        <pc:chgData name="Philip Lane" userId="b6420fd5-ae53-4d6e-9ee0-ff1cadccc0d0" providerId="ADAL" clId="{8C45CA08-37BA-4E48-9E3F-C3B8C441A5A4}" dt="2024-08-20T15:18:21.722" v="5"/>
        <pc:sldMkLst>
          <pc:docMk/>
          <pc:sldMk cId="317778501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54F5E-EE62-45F5-9BD7-5A8ABD1D13EB}" type="datetimeFigureOut">
              <a:rPr lang="en-GB" smtClean="0"/>
              <a:t>20/08/2024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96C7-742E-4671-8350-77EC9A52FD6C}" type="slidenum">
              <a:rPr lang="en-GB" smtClean="0"/>
              <a:t>‹#›</a:t>
            </a:fld>
            <a:endParaRPr lang="en-GB"/>
          </a:p>
        </p:txBody>
      </p:sp>
    </p:spTree>
    <p:extLst>
      <p:ext uri="{BB962C8B-B14F-4D97-AF65-F5344CB8AC3E}">
        <p14:creationId xmlns:p14="http://schemas.microsoft.com/office/powerpoint/2010/main" val="384625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0BA96C7-742E-4671-8350-77EC9A52FD6C}" type="slidenum">
              <a:rPr lang="en-GB" smtClean="0"/>
              <a:t>4</a:t>
            </a:fld>
            <a:endParaRPr lang="en-GB"/>
          </a:p>
        </p:txBody>
      </p:sp>
    </p:spTree>
    <p:extLst>
      <p:ext uri="{BB962C8B-B14F-4D97-AF65-F5344CB8AC3E}">
        <p14:creationId xmlns:p14="http://schemas.microsoft.com/office/powerpoint/2010/main" val="26278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14</a:t>
            </a:fld>
            <a:endParaRPr lang="en-GB"/>
          </a:p>
        </p:txBody>
      </p:sp>
    </p:spTree>
    <p:extLst>
      <p:ext uri="{BB962C8B-B14F-4D97-AF65-F5344CB8AC3E}">
        <p14:creationId xmlns:p14="http://schemas.microsoft.com/office/powerpoint/2010/main" val="323841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BA96C7-742E-4671-8350-77EC9A52FD6C}" type="slidenum">
              <a:rPr lang="en-GB" smtClean="0"/>
              <a:t>15</a:t>
            </a:fld>
            <a:endParaRPr lang="en-GB"/>
          </a:p>
        </p:txBody>
      </p:sp>
    </p:spTree>
    <p:extLst>
      <p:ext uri="{BB962C8B-B14F-4D97-AF65-F5344CB8AC3E}">
        <p14:creationId xmlns:p14="http://schemas.microsoft.com/office/powerpoint/2010/main" val="401733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BA96C7-742E-4671-8350-77EC9A52FD6C}" type="slidenum">
              <a:rPr lang="en-GB" smtClean="0"/>
              <a:t>5</a:t>
            </a:fld>
            <a:endParaRPr lang="en-GB"/>
          </a:p>
        </p:txBody>
      </p:sp>
    </p:spTree>
    <p:extLst>
      <p:ext uri="{BB962C8B-B14F-4D97-AF65-F5344CB8AC3E}">
        <p14:creationId xmlns:p14="http://schemas.microsoft.com/office/powerpoint/2010/main" val="343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6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6</a:t>
            </a:fld>
            <a:endParaRPr lang="en-GB"/>
          </a:p>
        </p:txBody>
      </p:sp>
    </p:spTree>
    <p:extLst>
      <p:ext uri="{BB962C8B-B14F-4D97-AF65-F5344CB8AC3E}">
        <p14:creationId xmlns:p14="http://schemas.microsoft.com/office/powerpoint/2010/main" val="204635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7</a:t>
            </a:fld>
            <a:endParaRPr lang="en-GB"/>
          </a:p>
        </p:txBody>
      </p:sp>
    </p:spTree>
    <p:extLst>
      <p:ext uri="{BB962C8B-B14F-4D97-AF65-F5344CB8AC3E}">
        <p14:creationId xmlns:p14="http://schemas.microsoft.com/office/powerpoint/2010/main" val="27089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dirty="0"/>
          </a:p>
        </p:txBody>
      </p:sp>
      <p:sp>
        <p:nvSpPr>
          <p:cNvPr id="4" name="Slide Number Placeholder 3"/>
          <p:cNvSpPr>
            <a:spLocks noGrp="1"/>
          </p:cNvSpPr>
          <p:nvPr>
            <p:ph type="sldNum" sz="quarter" idx="5"/>
          </p:nvPr>
        </p:nvSpPr>
        <p:spPr/>
        <p:txBody>
          <a:bodyPr/>
          <a:lstStyle/>
          <a:p>
            <a:fld id="{20BA96C7-742E-4671-8350-77EC9A52FD6C}" type="slidenum">
              <a:rPr lang="en-GB" smtClean="0"/>
              <a:t>8</a:t>
            </a:fld>
            <a:endParaRPr lang="en-GB"/>
          </a:p>
        </p:txBody>
      </p:sp>
    </p:spTree>
    <p:extLst>
      <p:ext uri="{BB962C8B-B14F-4D97-AF65-F5344CB8AC3E}">
        <p14:creationId xmlns:p14="http://schemas.microsoft.com/office/powerpoint/2010/main" val="217414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mj-lt"/>
              <a:buNone/>
              <a:tabLst>
                <a:tab pos="540385" algn="l"/>
                <a:tab pos="457200" algn="l"/>
              </a:tabLs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9</a:t>
            </a:fld>
            <a:endParaRPr lang="en-GB"/>
          </a:p>
        </p:txBody>
      </p:sp>
    </p:spTree>
    <p:extLst>
      <p:ext uri="{BB962C8B-B14F-4D97-AF65-F5344CB8AC3E}">
        <p14:creationId xmlns:p14="http://schemas.microsoft.com/office/powerpoint/2010/main" val="139118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ltLang="en-US" sz="1200" b="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11</a:t>
            </a:fld>
            <a:endParaRPr lang="en-GB"/>
          </a:p>
        </p:txBody>
      </p:sp>
    </p:spTree>
    <p:extLst>
      <p:ext uri="{BB962C8B-B14F-4D97-AF65-F5344CB8AC3E}">
        <p14:creationId xmlns:p14="http://schemas.microsoft.com/office/powerpoint/2010/main" val="360497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12</a:t>
            </a:fld>
            <a:endParaRPr lang="en-GB"/>
          </a:p>
        </p:txBody>
      </p:sp>
    </p:spTree>
    <p:extLst>
      <p:ext uri="{BB962C8B-B14F-4D97-AF65-F5344CB8AC3E}">
        <p14:creationId xmlns:p14="http://schemas.microsoft.com/office/powerpoint/2010/main" val="196416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0BA96C7-742E-4671-8350-77EC9A52FD6C}" type="slidenum">
              <a:rPr lang="en-GB" smtClean="0"/>
              <a:t>13</a:t>
            </a:fld>
            <a:endParaRPr lang="en-GB"/>
          </a:p>
        </p:txBody>
      </p:sp>
    </p:spTree>
    <p:extLst>
      <p:ext uri="{BB962C8B-B14F-4D97-AF65-F5344CB8AC3E}">
        <p14:creationId xmlns:p14="http://schemas.microsoft.com/office/powerpoint/2010/main" val="235033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20/08/2024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30102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20/08/2024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414553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20/08/2024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3200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20/08/2024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54401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C63E5-8A7B-4034-A0F5-4D60A1F3300D}" type="datetimeFigureOut">
              <a:rPr lang="fr-FR" smtClean="0"/>
              <a:t>20/08/2024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20322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6E3C63E5-8A7B-4034-A0F5-4D60A1F3300D}" type="datetimeFigureOut">
              <a:rPr lang="fr-FR" smtClean="0"/>
              <a:t>20/08/2024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245185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6E3C63E5-8A7B-4034-A0F5-4D60A1F3300D}" type="datetimeFigureOut">
              <a:rPr lang="fr-FR" smtClean="0"/>
              <a:t>20/08/2024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78330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6E3C63E5-8A7B-4034-A0F5-4D60A1F3300D}" type="datetimeFigureOut">
              <a:rPr lang="fr-FR" smtClean="0"/>
              <a:t>20/08/2024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45782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63E5-8A7B-4034-A0F5-4D60A1F3300D}" type="datetimeFigureOut">
              <a:rPr lang="fr-FR" smtClean="0"/>
              <a:t>20/08/2024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8702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20/08/2024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19260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20/08/2024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92468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63E5-8A7B-4034-A0F5-4D60A1F3300D}" type="datetimeFigureOut">
              <a:rPr lang="fr-FR" smtClean="0"/>
              <a:t>20/08/2024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81BC-F749-45AB-990A-0977D4181336}" type="slidenum">
              <a:rPr lang="fr-FR" smtClean="0"/>
              <a:t>‹#›</a:t>
            </a:fld>
            <a:endParaRPr lang="fr-FR"/>
          </a:p>
        </p:txBody>
      </p:sp>
    </p:spTree>
    <p:extLst>
      <p:ext uri="{BB962C8B-B14F-4D97-AF65-F5344CB8AC3E}">
        <p14:creationId xmlns:p14="http://schemas.microsoft.com/office/powerpoint/2010/main" val="5169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mailto:liufalong@cttic.c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philip.lane@imso.org" TargetMode="External"/><Relationship Id="rId5" Type="http://schemas.openxmlformats.org/officeDocument/2006/relationships/image" Target="../media/image4.jpe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jpeg"/><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31" y="0"/>
            <a:ext cx="3437937" cy="1145979"/>
          </a:xfrm>
          <a:prstGeom prst="rect">
            <a:avLst/>
          </a:prstGeom>
        </p:spPr>
      </p:pic>
      <p:sp>
        <p:nvSpPr>
          <p:cNvPr id="6" name="Title 1"/>
          <p:cNvSpPr>
            <a:spLocks noGrp="1"/>
          </p:cNvSpPr>
          <p:nvPr>
            <p:ph type="ctrTitle"/>
          </p:nvPr>
        </p:nvSpPr>
        <p:spPr>
          <a:xfrm>
            <a:off x="1524000" y="1358608"/>
            <a:ext cx="9144000" cy="2387600"/>
          </a:xfrm>
        </p:spPr>
        <p:txBody>
          <a:bodyPr/>
          <a:lstStyle/>
          <a:p>
            <a:r>
              <a:rPr lang="en-US" b="1" dirty="0"/>
              <a:t>BDMSS progress update</a:t>
            </a:r>
          </a:p>
        </p:txBody>
      </p:sp>
      <p:sp>
        <p:nvSpPr>
          <p:cNvPr id="10" name="Subtitle 2"/>
          <p:cNvSpPr>
            <a:spLocks noGrp="1"/>
          </p:cNvSpPr>
          <p:nvPr>
            <p:ph type="subTitle" idx="1"/>
          </p:nvPr>
        </p:nvSpPr>
        <p:spPr>
          <a:xfrm>
            <a:off x="1524000" y="4180879"/>
            <a:ext cx="9144000" cy="1655762"/>
          </a:xfrm>
        </p:spPr>
        <p:txBody>
          <a:bodyPr>
            <a:normAutofit/>
          </a:bodyPr>
          <a:lstStyle/>
          <a:p>
            <a:r>
              <a:rPr lang="en-US" sz="3100" b="1" dirty="0">
                <a:solidFill>
                  <a:srgbClr val="00A9A9"/>
                </a:solidFill>
                <a:latin typeface="Arial" panose="020B0604020202020204" pitchFamily="34" charset="0"/>
                <a:cs typeface="Arial" panose="020B0604020202020204" pitchFamily="34" charset="0"/>
              </a:rPr>
              <a:t>CTTIC &amp; IMSO</a:t>
            </a:r>
          </a:p>
        </p:txBody>
      </p:sp>
    </p:spTree>
    <p:extLst>
      <p:ext uri="{BB962C8B-B14F-4D97-AF65-F5344CB8AC3E}">
        <p14:creationId xmlns:p14="http://schemas.microsoft.com/office/powerpoint/2010/main" val="61792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10" name="TextBox 9"/>
          <p:cNvSpPr txBox="1"/>
          <p:nvPr/>
        </p:nvSpPr>
        <p:spPr>
          <a:xfrm>
            <a:off x="1549668" y="3075057"/>
            <a:ext cx="9249878" cy="707886"/>
          </a:xfrm>
          <a:prstGeom prst="rect">
            <a:avLst/>
          </a:prstGeom>
          <a:noFill/>
        </p:spPr>
        <p:txBody>
          <a:bodyPr wrap="square" rtlCol="0">
            <a:spAutoFit/>
          </a:bodyPr>
          <a:lstStyle/>
          <a:p>
            <a:pPr algn="ctr">
              <a:spcAft>
                <a:spcPts val="600"/>
              </a:spcAft>
            </a:pPr>
            <a:r>
              <a:rPr lang="en-US" sz="4000" b="1" dirty="0">
                <a:latin typeface="Arial" panose="020B0604020202020204" pitchFamily="34" charset="0"/>
                <a:cs typeface="Arial" panose="020B0604020202020204" pitchFamily="34" charset="0"/>
              </a:rPr>
              <a:t>Update on BDMSS implementation</a:t>
            </a:r>
            <a:endParaRPr lang="en-US" sz="40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Tree>
    <p:extLst>
      <p:ext uri="{BB962C8B-B14F-4D97-AF65-F5344CB8AC3E}">
        <p14:creationId xmlns:p14="http://schemas.microsoft.com/office/powerpoint/2010/main" val="317778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84103" y="-24392"/>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BDMSS implementation – OUTCOME OF WRC-23</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1028440" y="1192999"/>
            <a:ext cx="4272765" cy="5078313"/>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The ITU World Radiocommunication Conference (ITU-R WRC-23):</a:t>
            </a:r>
          </a:p>
          <a:p>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rPr>
              <a:t>t</a:t>
            </a:r>
            <a:r>
              <a:rPr lang="en-GB" sz="1800" b="0" i="0" u="none" strike="noStrike" baseline="0" dirty="0">
                <a:solidFill>
                  <a:srgbClr val="000000"/>
                </a:solidFill>
                <a:latin typeface="Arial" panose="020B0604020202020204" pitchFamily="34" charset="0"/>
              </a:rPr>
              <a:t>ook place between 20 November and 15 December 2023 in the United Arab Emirates</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considered regulatory provisions to support the introduction of BDMSS into the GMDSS under agenda item 1.11 Issue C, WRC-23 </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decided on a provisional allocation to Appendix 15 of the Radio Regulations with two frequency band options pending completion of frequency coordination with other satellite systems </a:t>
            </a:r>
          </a:p>
        </p:txBody>
      </p:sp>
      <p:pic>
        <p:nvPicPr>
          <p:cNvPr id="3" name="图片 2">
            <a:extLst>
              <a:ext uri="{FF2B5EF4-FFF2-40B4-BE49-F238E27FC236}">
                <a16:creationId xmlns:a16="http://schemas.microsoft.com/office/drawing/2014/main" id="{DCB32AD7-66C1-98DF-3B11-2E4757F89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7448" y="1537555"/>
            <a:ext cx="6421002" cy="4389200"/>
          </a:xfrm>
          <a:prstGeom prst="rect">
            <a:avLst/>
          </a:prstGeom>
        </p:spPr>
      </p:pic>
    </p:spTree>
    <p:extLst>
      <p:ext uri="{BB962C8B-B14F-4D97-AF65-F5344CB8AC3E}">
        <p14:creationId xmlns:p14="http://schemas.microsoft.com/office/powerpoint/2010/main" val="60840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84103" y="-24392"/>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BDMSS implementation – </a:t>
            </a:r>
            <a:r>
              <a:rPr lang="en-GB" sz="2400" cap="all" dirty="0" err="1">
                <a:latin typeface="Arial Black" panose="020B0A04020102020204" pitchFamily="34" charset="0"/>
              </a:rPr>
              <a:t>Safetylink</a:t>
            </a:r>
            <a:r>
              <a:rPr lang="en-GB" sz="2400" cap="all" dirty="0">
                <a:latin typeface="Arial Black" panose="020B0A04020102020204" pitchFamily="34" charset="0"/>
              </a:rPr>
              <a:t> Services Manual</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482398" y="2701215"/>
            <a:ext cx="3452994" cy="2308324"/>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rPr>
              <a:t>DRWG 22 conducted a detailed technical review on the Interim Draft BDMSS SafetyLink Service Manual;</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rPr>
              <a:t>CTTIC updated the service manual based on DRWG 22 outcomes and decisions.</a:t>
            </a:r>
          </a:p>
        </p:txBody>
      </p:sp>
      <p:pic>
        <p:nvPicPr>
          <p:cNvPr id="3" name="图片 2">
            <a:extLst>
              <a:ext uri="{FF2B5EF4-FFF2-40B4-BE49-F238E27FC236}">
                <a16:creationId xmlns:a16="http://schemas.microsoft.com/office/drawing/2014/main" id="{21858FD4-3DBE-976E-5C22-8B985C6EA297}"/>
              </a:ext>
            </a:extLst>
          </p:cNvPr>
          <p:cNvPicPr>
            <a:picLocks noChangeAspect="1"/>
          </p:cNvPicPr>
          <p:nvPr/>
        </p:nvPicPr>
        <p:blipFill>
          <a:blip r:embed="rId6"/>
          <a:stretch>
            <a:fillRect/>
          </a:stretch>
        </p:blipFill>
        <p:spPr>
          <a:xfrm>
            <a:off x="4158003" y="1227420"/>
            <a:ext cx="7908032" cy="4432600"/>
          </a:xfrm>
          <a:prstGeom prst="rect">
            <a:avLst/>
          </a:prstGeom>
        </p:spPr>
      </p:pic>
    </p:spTree>
    <p:extLst>
      <p:ext uri="{BB962C8B-B14F-4D97-AF65-F5344CB8AC3E}">
        <p14:creationId xmlns:p14="http://schemas.microsoft.com/office/powerpoint/2010/main" val="145658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84103" y="-24392"/>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BDMSS implementation – Type Approval</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469781" y="2563246"/>
            <a:ext cx="3291991" cy="3139321"/>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rPr>
              <a:t>A series of national standards for BDMSS GMDSS services have been released, including the standard for GMDSSs maritime mobile terminals;</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rPr>
              <a:t>Type approval standards and procedures are initially determined by China Classification of Society.</a:t>
            </a:r>
          </a:p>
        </p:txBody>
      </p:sp>
      <p:pic>
        <p:nvPicPr>
          <p:cNvPr id="15" name="图片 14">
            <a:extLst>
              <a:ext uri="{FF2B5EF4-FFF2-40B4-BE49-F238E27FC236}">
                <a16:creationId xmlns:a16="http://schemas.microsoft.com/office/drawing/2014/main" id="{CB6613F3-98AE-9267-F4C1-F08FB76FC374}"/>
              </a:ext>
            </a:extLst>
          </p:cNvPr>
          <p:cNvPicPr>
            <a:picLocks noChangeAspect="1"/>
          </p:cNvPicPr>
          <p:nvPr/>
        </p:nvPicPr>
        <p:blipFill>
          <a:blip r:embed="rId6"/>
          <a:stretch>
            <a:fillRect/>
          </a:stretch>
        </p:blipFill>
        <p:spPr>
          <a:xfrm>
            <a:off x="3860817" y="605504"/>
            <a:ext cx="5608577" cy="5665808"/>
          </a:xfrm>
          <a:prstGeom prst="rect">
            <a:avLst/>
          </a:prstGeom>
        </p:spPr>
      </p:pic>
      <p:pic>
        <p:nvPicPr>
          <p:cNvPr id="17" name="图片 16">
            <a:extLst>
              <a:ext uri="{FF2B5EF4-FFF2-40B4-BE49-F238E27FC236}">
                <a16:creationId xmlns:a16="http://schemas.microsoft.com/office/drawing/2014/main" id="{34DDAB36-552A-478B-8E18-FB5BCE6E7891}"/>
              </a:ext>
            </a:extLst>
          </p:cNvPr>
          <p:cNvPicPr>
            <a:picLocks noChangeAspect="1"/>
          </p:cNvPicPr>
          <p:nvPr/>
        </p:nvPicPr>
        <p:blipFill>
          <a:blip r:embed="rId7"/>
          <a:stretch>
            <a:fillRect/>
          </a:stretch>
        </p:blipFill>
        <p:spPr>
          <a:xfrm>
            <a:off x="6362217" y="866579"/>
            <a:ext cx="5613603" cy="5480612"/>
          </a:xfrm>
          <a:prstGeom prst="rect">
            <a:avLst/>
          </a:prstGeom>
        </p:spPr>
      </p:pic>
    </p:spTree>
    <p:extLst>
      <p:ext uri="{BB962C8B-B14F-4D97-AF65-F5344CB8AC3E}">
        <p14:creationId xmlns:p14="http://schemas.microsoft.com/office/powerpoint/2010/main" val="317393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84103" y="-24392"/>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NEXT STEPS</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939565" y="1951672"/>
            <a:ext cx="10461666" cy="3508653"/>
          </a:xfrm>
          <a:prstGeom prst="rect">
            <a:avLst/>
          </a:prstGeom>
          <a:noFill/>
        </p:spPr>
        <p:txBody>
          <a:bodyPr wrap="square">
            <a:spAutoFit/>
          </a:bodyPr>
          <a:lstStyle/>
          <a:p>
            <a:r>
              <a:rPr lang="en-GB" sz="2400" b="1" dirty="0">
                <a:solidFill>
                  <a:srgbClr val="000000"/>
                </a:solidFill>
                <a:latin typeface="Arial" panose="020B0604020202020204" pitchFamily="34" charset="0"/>
              </a:rPr>
              <a:t>Further plan to commence GMDSS service provided through BDMSS:</a:t>
            </a:r>
          </a:p>
          <a:p>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rPr>
              <a:t>Frequency coordination: </a:t>
            </a:r>
            <a:r>
              <a:rPr lang="en-GB" dirty="0">
                <a:solidFill>
                  <a:srgbClr val="000000"/>
                </a:solidFill>
                <a:latin typeface="Arial" panose="020B0604020202020204" pitchFamily="34" charset="0"/>
              </a:rPr>
              <a:t>in progress; expected to be completed at WRC-27 in 2027;</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rPr>
              <a:t>EGC service manual: </a:t>
            </a:r>
            <a:r>
              <a:rPr lang="en-GB" dirty="0">
                <a:solidFill>
                  <a:srgbClr val="000000"/>
                </a:solidFill>
                <a:latin typeface="Arial" panose="020B0604020202020204" pitchFamily="34" charset="0"/>
              </a:rPr>
              <a:t>to be reviewed and approved by WWNWS-16; to be reviewed and approved by WWMIWS; to be reviewed and released by IMO;</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rPr>
              <a:t>Type approval: </a:t>
            </a:r>
            <a:r>
              <a:rPr lang="en-GB" dirty="0">
                <a:solidFill>
                  <a:srgbClr val="000000"/>
                </a:solidFill>
                <a:latin typeface="Arial" panose="020B0604020202020204" pitchFamily="34" charset="0"/>
              </a:rPr>
              <a:t>expected to be completed by the end of 2024;</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rPr>
              <a:t>PSA: </a:t>
            </a:r>
            <a:r>
              <a:rPr lang="en-GB" dirty="0">
                <a:solidFill>
                  <a:srgbClr val="000000"/>
                </a:solidFill>
                <a:latin typeface="Arial" panose="020B0604020202020204" pitchFamily="34" charset="0"/>
              </a:rPr>
              <a:t>in internal process meanwhile in discussion with IMSO; and</a:t>
            </a: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rPr>
              <a:t>Letter of Compliance: </a:t>
            </a:r>
            <a:r>
              <a:rPr lang="en-GB" dirty="0">
                <a:latin typeface="Arial" panose="020B0604020202020204" pitchFamily="34" charset="0"/>
              </a:rPr>
              <a:t>final step of the implementation process.</a:t>
            </a:r>
          </a:p>
        </p:txBody>
      </p:sp>
    </p:spTree>
    <p:extLst>
      <p:ext uri="{BB962C8B-B14F-4D97-AF65-F5344CB8AC3E}">
        <p14:creationId xmlns:p14="http://schemas.microsoft.com/office/powerpoint/2010/main" val="319881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GB" sz="2400" cap="all" dirty="0">
                <a:latin typeface="Arial Black" panose="020B0A04020102020204" pitchFamily="34" charset="0"/>
              </a:rPr>
              <a:t>Thank you for your attention</a:t>
            </a:r>
            <a:endParaRPr lang="en-US" sz="2400" cap="all" dirty="0">
              <a:latin typeface="Arial Black" panose="020B0A04020102020204" pitchFamily="34" charset="0"/>
            </a:endParaRP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 name="TextBox 2">
            <a:extLst>
              <a:ext uri="{FF2B5EF4-FFF2-40B4-BE49-F238E27FC236}">
                <a16:creationId xmlns:a16="http://schemas.microsoft.com/office/drawing/2014/main" id="{A983D981-100A-CFB6-FAE4-8CB106B614FA}"/>
              </a:ext>
            </a:extLst>
          </p:cNvPr>
          <p:cNvSpPr txBox="1"/>
          <p:nvPr/>
        </p:nvSpPr>
        <p:spPr>
          <a:xfrm>
            <a:off x="7039448" y="2683122"/>
            <a:ext cx="4007742" cy="1992853"/>
          </a:xfrm>
          <a:prstGeom prst="rect">
            <a:avLst/>
          </a:prstGeom>
          <a:noFill/>
        </p:spPr>
        <p:txBody>
          <a:bodyPr wrap="square" rtlCol="0">
            <a:spAutoFit/>
          </a:bodyPr>
          <a:lstStyle/>
          <a:p>
            <a:pPr algn="ctr">
              <a:spcAft>
                <a:spcPts val="600"/>
              </a:spcAft>
            </a:pPr>
            <a:r>
              <a:rPr lang="en-GB" sz="2450" b="1" dirty="0">
                <a:latin typeface="Arial" panose="020B0604020202020204" pitchFamily="34" charset="0"/>
                <a:cs typeface="Arial" panose="020B0604020202020204" pitchFamily="34" charset="0"/>
              </a:rPr>
              <a:t>Philip Lane</a:t>
            </a:r>
          </a:p>
          <a:p>
            <a:pPr algn="ctr">
              <a:spcAft>
                <a:spcPts val="600"/>
              </a:spcAft>
            </a:pPr>
            <a:r>
              <a:rPr lang="en-US" altLang="en-US" sz="2800" dirty="0">
                <a:solidFill>
                  <a:schemeClr val="tx1">
                    <a:lumMod val="75000"/>
                    <a:lumOff val="25000"/>
                  </a:schemeClr>
                </a:solidFill>
              </a:rPr>
              <a:t>Technical Officer </a:t>
            </a:r>
          </a:p>
          <a:p>
            <a:pPr algn="ctr">
              <a:spcAft>
                <a:spcPts val="600"/>
              </a:spcAft>
            </a:pPr>
            <a:r>
              <a:rPr lang="en-GB" sz="2800" dirty="0">
                <a:solidFill>
                  <a:schemeClr val="tx1">
                    <a:lumMod val="75000"/>
                    <a:lumOff val="25000"/>
                  </a:schemeClr>
                </a:solidFill>
              </a:rPr>
              <a:t>IMSO</a:t>
            </a:r>
          </a:p>
          <a:p>
            <a:pPr algn="ctr">
              <a:spcAft>
                <a:spcPts val="600"/>
              </a:spcAft>
            </a:pPr>
            <a:r>
              <a:rPr lang="en-GB" sz="2800" dirty="0">
                <a:solidFill>
                  <a:schemeClr val="tx1">
                    <a:lumMod val="75000"/>
                    <a:lumOff val="25000"/>
                  </a:schemeClr>
                </a:solidFill>
                <a:hlinkClick r:id="rId6"/>
              </a:rPr>
              <a:t>philip.lane@imso.org</a:t>
            </a:r>
            <a:r>
              <a:rPr lang="en-GB" sz="2800" dirty="0">
                <a:solidFill>
                  <a:schemeClr val="tx1">
                    <a:lumMod val="75000"/>
                    <a:lumOff val="25000"/>
                  </a:schemeClr>
                </a:solidFill>
              </a:rPr>
              <a:t> </a:t>
            </a:r>
          </a:p>
        </p:txBody>
      </p:sp>
      <p:sp>
        <p:nvSpPr>
          <p:cNvPr id="9" name="TextBox 9">
            <a:extLst>
              <a:ext uri="{FF2B5EF4-FFF2-40B4-BE49-F238E27FC236}">
                <a16:creationId xmlns:a16="http://schemas.microsoft.com/office/drawing/2014/main" id="{ED49A24D-D36B-1B23-5D5B-B8F635E97E83}"/>
              </a:ext>
            </a:extLst>
          </p:cNvPr>
          <p:cNvSpPr txBox="1"/>
          <p:nvPr/>
        </p:nvSpPr>
        <p:spPr>
          <a:xfrm>
            <a:off x="1093259" y="2629261"/>
            <a:ext cx="5095817" cy="2046714"/>
          </a:xfrm>
          <a:prstGeom prst="rect">
            <a:avLst/>
          </a:prstGeom>
          <a:noFill/>
        </p:spPr>
        <p:txBody>
          <a:bodyPr wrap="square" rtlCol="0">
            <a:spAutoFit/>
          </a:bodyPr>
          <a:lstStyle/>
          <a:p>
            <a:pPr algn="ctr">
              <a:spcAft>
                <a:spcPts val="600"/>
              </a:spcAft>
            </a:pPr>
            <a:r>
              <a:rPr lang="en-US" altLang="en-US" sz="2800" b="1" dirty="0">
                <a:solidFill>
                  <a:schemeClr val="tx1">
                    <a:lumMod val="75000"/>
                    <a:lumOff val="25000"/>
                  </a:schemeClr>
                </a:solidFill>
              </a:rPr>
              <a:t>L</a:t>
            </a:r>
            <a:r>
              <a:rPr lang="en-US" altLang="zh-CN" sz="2800" b="1" dirty="0">
                <a:solidFill>
                  <a:schemeClr val="tx1">
                    <a:lumMod val="75000"/>
                    <a:lumOff val="25000"/>
                  </a:schemeClr>
                </a:solidFill>
              </a:rPr>
              <a:t>iu Falong</a:t>
            </a:r>
          </a:p>
          <a:p>
            <a:pPr algn="ctr">
              <a:spcAft>
                <a:spcPts val="600"/>
              </a:spcAft>
            </a:pPr>
            <a:r>
              <a:rPr lang="en-US" altLang="en-US" sz="2800" dirty="0">
                <a:solidFill>
                  <a:schemeClr val="tx1">
                    <a:lumMod val="75000"/>
                    <a:lumOff val="25000"/>
                  </a:schemeClr>
                </a:solidFill>
              </a:rPr>
              <a:t>International Cooperation Advisor </a:t>
            </a:r>
          </a:p>
          <a:p>
            <a:pPr algn="ctr">
              <a:spcAft>
                <a:spcPts val="600"/>
              </a:spcAft>
            </a:pPr>
            <a:r>
              <a:rPr lang="en-GB" sz="2800" dirty="0">
                <a:solidFill>
                  <a:schemeClr val="tx1">
                    <a:lumMod val="75000"/>
                    <a:lumOff val="25000"/>
                  </a:schemeClr>
                </a:solidFill>
              </a:rPr>
              <a:t>CTTIC</a:t>
            </a:r>
          </a:p>
          <a:p>
            <a:pPr algn="ctr">
              <a:spcAft>
                <a:spcPts val="600"/>
              </a:spcAft>
            </a:pPr>
            <a:r>
              <a:rPr lang="en-GB" sz="2800" dirty="0">
                <a:solidFill>
                  <a:schemeClr val="tx1">
                    <a:lumMod val="75000"/>
                    <a:lumOff val="25000"/>
                  </a:schemeClr>
                </a:solidFill>
                <a:hlinkClick r:id="rId7"/>
              </a:rPr>
              <a:t>liufalong@cttic.cn</a:t>
            </a:r>
            <a:r>
              <a:rPr lang="en-GB" sz="2800" dirty="0">
                <a:solidFill>
                  <a:schemeClr val="tx1">
                    <a:lumMod val="75000"/>
                    <a:lumOff val="25000"/>
                  </a:schemeClr>
                </a:solidFill>
              </a:rPr>
              <a:t> </a:t>
            </a:r>
          </a:p>
        </p:txBody>
      </p:sp>
    </p:spTree>
    <p:extLst>
      <p:ext uri="{BB962C8B-B14F-4D97-AF65-F5344CB8AC3E}">
        <p14:creationId xmlns:p14="http://schemas.microsoft.com/office/powerpoint/2010/main" val="85192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content</a:t>
            </a:r>
            <a:endParaRPr lang="en-US" sz="2400" cap="all" dirty="0">
              <a:latin typeface="Arial Black" panose="020B0A04020102020204" pitchFamily="34" charset="0"/>
            </a:endParaRPr>
          </a:p>
        </p:txBody>
      </p:sp>
      <p:sp>
        <p:nvSpPr>
          <p:cNvPr id="10" name="TextBox 9"/>
          <p:cNvSpPr txBox="1"/>
          <p:nvPr/>
        </p:nvSpPr>
        <p:spPr>
          <a:xfrm>
            <a:off x="2389385" y="1887824"/>
            <a:ext cx="7717141" cy="183127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IMSO Update</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CTTIC Update</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Update on BDMSS implementation</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Next steps …	</a:t>
            </a:r>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Tree>
    <p:extLst>
      <p:ext uri="{BB962C8B-B14F-4D97-AF65-F5344CB8AC3E}">
        <p14:creationId xmlns:p14="http://schemas.microsoft.com/office/powerpoint/2010/main" val="238664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10" name="TextBox 9"/>
          <p:cNvSpPr txBox="1"/>
          <p:nvPr/>
        </p:nvSpPr>
        <p:spPr>
          <a:xfrm>
            <a:off x="1549668" y="3075057"/>
            <a:ext cx="9249878" cy="707886"/>
          </a:xfrm>
          <a:prstGeom prst="rect">
            <a:avLst/>
          </a:prstGeom>
          <a:noFill/>
        </p:spPr>
        <p:txBody>
          <a:bodyPr wrap="square" rtlCol="0">
            <a:spAutoFit/>
          </a:bodyPr>
          <a:lstStyle/>
          <a:p>
            <a:pPr algn="ctr">
              <a:spcAft>
                <a:spcPts val="600"/>
              </a:spcAft>
            </a:pPr>
            <a:r>
              <a:rPr lang="en-US" sz="4000" b="1" dirty="0">
                <a:latin typeface="Arial" panose="020B0604020202020204" pitchFamily="34" charset="0"/>
                <a:cs typeface="Arial" panose="020B0604020202020204" pitchFamily="34" charset="0"/>
              </a:rPr>
              <a:t>IMSO Update</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Tree>
    <p:extLst>
      <p:ext uri="{BB962C8B-B14F-4D97-AF65-F5344CB8AC3E}">
        <p14:creationId xmlns:p14="http://schemas.microsoft.com/office/powerpoint/2010/main" val="165919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IMSO UPDATE</a:t>
            </a:r>
            <a:endParaRPr lang="en-US" sz="2400" cap="all" dirty="0">
              <a:latin typeface="Arial Black" panose="020B0A04020102020204" pitchFamily="34" charset="0"/>
            </a:endParaRP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pic>
        <p:nvPicPr>
          <p:cNvPr id="3" name="Picture 2" descr="A group of people standing in a room&#10;&#10;Description automatically generated">
            <a:extLst>
              <a:ext uri="{FF2B5EF4-FFF2-40B4-BE49-F238E27FC236}">
                <a16:creationId xmlns:a16="http://schemas.microsoft.com/office/drawing/2014/main" id="{CB29E4C1-A379-8561-5368-703EED72D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441685"/>
            <a:ext cx="12192000" cy="3974630"/>
          </a:xfrm>
          <a:prstGeom prst="rect">
            <a:avLst/>
          </a:prstGeom>
        </p:spPr>
      </p:pic>
    </p:spTree>
    <p:extLst>
      <p:ext uri="{BB962C8B-B14F-4D97-AF65-F5344CB8AC3E}">
        <p14:creationId xmlns:p14="http://schemas.microsoft.com/office/powerpoint/2010/main" val="313299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IMSO UPDATE</a:t>
            </a:r>
            <a:endParaRPr lang="en-US" sz="2400" cap="all" dirty="0">
              <a:latin typeface="Arial Black" panose="020B0A04020102020204" pitchFamily="34" charset="0"/>
            </a:endParaRP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pic>
        <p:nvPicPr>
          <p:cNvPr id="9" name="Picture 8">
            <a:extLst>
              <a:ext uri="{FF2B5EF4-FFF2-40B4-BE49-F238E27FC236}">
                <a16:creationId xmlns:a16="http://schemas.microsoft.com/office/drawing/2014/main" id="{47428992-D761-4007-5162-298CA2F66CD8}"/>
              </a:ext>
            </a:extLst>
          </p:cNvPr>
          <p:cNvPicPr>
            <a:picLocks noChangeAspect="1"/>
          </p:cNvPicPr>
          <p:nvPr/>
        </p:nvPicPr>
        <p:blipFill>
          <a:blip r:embed="rId6"/>
          <a:stretch>
            <a:fillRect/>
          </a:stretch>
        </p:blipFill>
        <p:spPr>
          <a:xfrm>
            <a:off x="1828799" y="1159919"/>
            <a:ext cx="8534400" cy="4769224"/>
          </a:xfrm>
          <a:prstGeom prst="rect">
            <a:avLst/>
          </a:prstGeom>
        </p:spPr>
      </p:pic>
      <p:sp>
        <p:nvSpPr>
          <p:cNvPr id="10" name="Oval 9">
            <a:extLst>
              <a:ext uri="{FF2B5EF4-FFF2-40B4-BE49-F238E27FC236}">
                <a16:creationId xmlns:a16="http://schemas.microsoft.com/office/drawing/2014/main" id="{71F74112-D2E3-72B3-EEFA-9D44B7B03BA8}"/>
              </a:ext>
            </a:extLst>
          </p:cNvPr>
          <p:cNvSpPr/>
          <p:nvPr/>
        </p:nvSpPr>
        <p:spPr>
          <a:xfrm>
            <a:off x="2971800" y="5219700"/>
            <a:ext cx="1905000" cy="584200"/>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76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IMSO Online feedback system for GMDSS satellite services</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1722921" y="2049420"/>
            <a:ext cx="8479857" cy="2862322"/>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clause 7.2 of IMO resolution A.705(17), as amended by resolution MSC.468(101):</a:t>
            </a:r>
          </a:p>
          <a:p>
            <a:endParaRPr lang="en-GB" sz="1800" b="0" i="0" u="none" strike="noStrike" baseline="0" dirty="0">
              <a:solidFill>
                <a:srgbClr val="000000"/>
              </a:solidFill>
              <a:latin typeface="Arial" panose="020B0604020202020204" pitchFamily="34" charset="0"/>
            </a:endParaRPr>
          </a:p>
          <a:p>
            <a:r>
              <a:rPr lang="en-GB" sz="1800" b="0" i="1" u="none" strike="noStrike" baseline="0" dirty="0">
                <a:solidFill>
                  <a:srgbClr val="000000"/>
                </a:solidFill>
                <a:latin typeface="Arial" panose="020B0604020202020204" pitchFamily="34" charset="0"/>
              </a:rPr>
              <a:t>“Cases of difficulty affecting the broadcast of MSI and SAR related information through the EGC system(s) of a recognized mobile satellite service provider in ways that limit the ability of information providers to monitor the EGC broadcasts that they originate, or the ability of ships to receive EGC broadcasts intended for reception throughout their intended voyages, should be brought to the attention of IMSO as and when necessary for the purpose of discharging IMSO's technical oversight responsibilities in respect of the recognized satellite service provider(s) involved.”</a:t>
            </a:r>
          </a:p>
        </p:txBody>
      </p:sp>
    </p:spTree>
    <p:extLst>
      <p:ext uri="{BB962C8B-B14F-4D97-AF65-F5344CB8AC3E}">
        <p14:creationId xmlns:p14="http://schemas.microsoft.com/office/powerpoint/2010/main" val="299893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IMSO UPDATE</a:t>
            </a:r>
            <a:endParaRPr lang="en-US" sz="2400" cap="all" dirty="0">
              <a:latin typeface="Arial Black" panose="020B0A04020102020204" pitchFamily="34" charset="0"/>
            </a:endParaRP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pic>
        <p:nvPicPr>
          <p:cNvPr id="3" name="Picture 2">
            <a:extLst>
              <a:ext uri="{FF2B5EF4-FFF2-40B4-BE49-F238E27FC236}">
                <a16:creationId xmlns:a16="http://schemas.microsoft.com/office/drawing/2014/main" id="{616D12FC-AB3A-6654-50AE-E670909D9F18}"/>
              </a:ext>
            </a:extLst>
          </p:cNvPr>
          <p:cNvPicPr>
            <a:picLocks noChangeAspect="1"/>
          </p:cNvPicPr>
          <p:nvPr/>
        </p:nvPicPr>
        <p:blipFill>
          <a:blip r:embed="rId6"/>
          <a:stretch>
            <a:fillRect/>
          </a:stretch>
        </p:blipFill>
        <p:spPr>
          <a:xfrm>
            <a:off x="1895287" y="1274818"/>
            <a:ext cx="8720236" cy="4905986"/>
          </a:xfrm>
          <a:prstGeom prst="rect">
            <a:avLst/>
          </a:prstGeom>
        </p:spPr>
      </p:pic>
    </p:spTree>
    <p:extLst>
      <p:ext uri="{BB962C8B-B14F-4D97-AF65-F5344CB8AC3E}">
        <p14:creationId xmlns:p14="http://schemas.microsoft.com/office/powerpoint/2010/main" val="208420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cap="all" dirty="0">
                <a:latin typeface="Arial Black" panose="020B0A04020102020204" pitchFamily="34" charset="0"/>
              </a:rPr>
              <a:t>BDMSS implementation - BACKGROUND</a:t>
            </a:r>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Valparaiso, Chile 2 - 6 September 2024</a:t>
            </a:r>
          </a:p>
        </p:txBody>
      </p:sp>
      <p:sp>
        <p:nvSpPr>
          <p:cNvPr id="30" name="TextBox 29">
            <a:extLst>
              <a:ext uri="{FF2B5EF4-FFF2-40B4-BE49-F238E27FC236}">
                <a16:creationId xmlns:a16="http://schemas.microsoft.com/office/drawing/2014/main" id="{2FE5E19F-A944-7A93-E925-A432B656D702}"/>
              </a:ext>
            </a:extLst>
          </p:cNvPr>
          <p:cNvSpPr txBox="1"/>
          <p:nvPr/>
        </p:nvSpPr>
        <p:spPr>
          <a:xfrm>
            <a:off x="1411834" y="1356923"/>
            <a:ext cx="4758902" cy="4524315"/>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In November 2022, </a:t>
            </a:r>
            <a:r>
              <a:rPr lang="en-GB" dirty="0">
                <a:solidFill>
                  <a:srgbClr val="000000"/>
                </a:solidFill>
                <a:latin typeface="Arial" panose="020B0604020202020204" pitchFamily="34" charset="0"/>
              </a:rPr>
              <a:t>MSC 106</a:t>
            </a:r>
            <a:r>
              <a:rPr lang="en-GB" sz="1800" b="0" i="0" u="none" strike="noStrike" baseline="0" dirty="0">
                <a:solidFill>
                  <a:srgbClr val="000000"/>
                </a:solidFill>
                <a:latin typeface="Arial" panose="020B0604020202020204" pitchFamily="34" charset="0"/>
              </a:rPr>
              <a:t>: </a:t>
            </a:r>
          </a:p>
          <a:p>
            <a:endParaRPr lang="en-GB"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agreed to recognize the maritime mobile satellite services provided by CTTIC through BDMSS for use in the GMDSS (IMO resolution MSC.529(106));</a:t>
            </a:r>
          </a:p>
          <a:p>
            <a:pPr marL="285750" indent="-285750">
              <a:buFont typeface="Arial" panose="020B0604020202020204" pitchFamily="34" charset="0"/>
              <a:buChar char="•"/>
            </a:pPr>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noted the commitment of the delegation of China and CTTIC to address the outstanding implementation issues</a:t>
            </a:r>
            <a:r>
              <a:rPr lang="en-GB" dirty="0">
                <a:solidFill>
                  <a:srgbClr val="000000"/>
                </a:solidFill>
                <a:latin typeface="Arial" panose="020B0604020202020204" pitchFamily="34" charset="0"/>
              </a:rPr>
              <a:t>; and</a:t>
            </a:r>
            <a:r>
              <a:rPr lang="en-GB" sz="18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invited IMSO to monitor the implementation of BDMSS and to report back when the Public Services Agreement with CTTIC had been concluded and the Letter of Compliance had been issued. </a:t>
            </a:r>
          </a:p>
        </p:txBody>
      </p:sp>
      <p:pic>
        <p:nvPicPr>
          <p:cNvPr id="3" name="图片 2">
            <a:extLst>
              <a:ext uri="{FF2B5EF4-FFF2-40B4-BE49-F238E27FC236}">
                <a16:creationId xmlns:a16="http://schemas.microsoft.com/office/drawing/2014/main" id="{624D2422-9761-37AC-59D1-40EF62B449A0}"/>
              </a:ext>
            </a:extLst>
          </p:cNvPr>
          <p:cNvPicPr>
            <a:picLocks noChangeAspect="1"/>
          </p:cNvPicPr>
          <p:nvPr/>
        </p:nvPicPr>
        <p:blipFill>
          <a:blip r:embed="rId6"/>
          <a:stretch>
            <a:fillRect/>
          </a:stretch>
        </p:blipFill>
        <p:spPr>
          <a:xfrm>
            <a:off x="6931854" y="1202865"/>
            <a:ext cx="4400749" cy="4832430"/>
          </a:xfrm>
          <a:prstGeom prst="rect">
            <a:avLst/>
          </a:prstGeom>
        </p:spPr>
      </p:pic>
    </p:spTree>
    <p:extLst>
      <p:ext uri="{BB962C8B-B14F-4D97-AF65-F5344CB8AC3E}">
        <p14:creationId xmlns:p14="http://schemas.microsoft.com/office/powerpoint/2010/main" val="347287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GB" sz="2400" cap="all" dirty="0">
                <a:latin typeface="Arial Black" panose="020B0A04020102020204" pitchFamily="34" charset="0"/>
              </a:rPr>
              <a:t>OVERALL STATUS </a:t>
            </a:r>
            <a:r>
              <a:rPr lang="en-GB" sz="2400" cap="all" dirty="0" err="1">
                <a:latin typeface="Arial Black" panose="020B0A04020102020204" pitchFamily="34" charset="0"/>
              </a:rPr>
              <a:t>oF</a:t>
            </a:r>
            <a:r>
              <a:rPr lang="en-GB" sz="2400" cap="all" dirty="0">
                <a:latin typeface="Arial Black" panose="020B0A04020102020204" pitchFamily="34" charset="0"/>
              </a:rPr>
              <a:t> BDMSS implementation</a:t>
            </a:r>
          </a:p>
        </p:txBody>
      </p:sp>
      <p:graphicFrame>
        <p:nvGraphicFramePr>
          <p:cNvPr id="2" name="Table 2">
            <a:extLst>
              <a:ext uri="{FF2B5EF4-FFF2-40B4-BE49-F238E27FC236}">
                <a16:creationId xmlns:a16="http://schemas.microsoft.com/office/drawing/2014/main" id="{1ACE79FF-424C-44A6-1091-BA3341311EF4}"/>
              </a:ext>
            </a:extLst>
          </p:cNvPr>
          <p:cNvGraphicFramePr>
            <a:graphicFrameLocks noGrp="1"/>
          </p:cNvGraphicFramePr>
          <p:nvPr>
            <p:extLst>
              <p:ext uri="{D42A27DB-BD31-4B8C-83A1-F6EECF244321}">
                <p14:modId xmlns:p14="http://schemas.microsoft.com/office/powerpoint/2010/main" val="1639175587"/>
              </p:ext>
            </p:extLst>
          </p:nvPr>
        </p:nvGraphicFramePr>
        <p:xfrm>
          <a:off x="2032000" y="911039"/>
          <a:ext cx="8128000" cy="4287520"/>
        </p:xfrm>
        <a:graphic>
          <a:graphicData uri="http://schemas.openxmlformats.org/drawingml/2006/table">
            <a:tbl>
              <a:tblPr firstRow="1" bandRow="1">
                <a:tableStyleId>{5C22544A-7EE6-4342-B048-85BDC9FD1C3A}</a:tableStyleId>
              </a:tblPr>
              <a:tblGrid>
                <a:gridCol w="7244203">
                  <a:extLst>
                    <a:ext uri="{9D8B030D-6E8A-4147-A177-3AD203B41FA5}">
                      <a16:colId xmlns:a16="http://schemas.microsoft.com/office/drawing/2014/main" val="2948065008"/>
                    </a:ext>
                  </a:extLst>
                </a:gridCol>
                <a:gridCol w="883797">
                  <a:extLst>
                    <a:ext uri="{9D8B030D-6E8A-4147-A177-3AD203B41FA5}">
                      <a16:colId xmlns:a16="http://schemas.microsoft.com/office/drawing/2014/main" val="2982185863"/>
                    </a:ext>
                  </a:extLst>
                </a:gridCol>
              </a:tblGrid>
              <a:tr h="370840">
                <a:tc>
                  <a:txBody>
                    <a:bodyPr/>
                    <a:lstStyle/>
                    <a:p>
                      <a:r>
                        <a:rPr lang="en-GB" dirty="0"/>
                        <a:t>Implementation issue</a:t>
                      </a:r>
                    </a:p>
                  </a:txBody>
                  <a:tcPr/>
                </a:tc>
                <a:tc>
                  <a:txBody>
                    <a:bodyPr/>
                    <a:lstStyle/>
                    <a:p>
                      <a:r>
                        <a:rPr lang="en-GB" dirty="0"/>
                        <a:t>Status</a:t>
                      </a:r>
                    </a:p>
                  </a:txBody>
                  <a:tcPr/>
                </a:tc>
                <a:extLst>
                  <a:ext uri="{0D108BD9-81ED-4DB2-BD59-A6C34878D82A}">
                    <a16:rowId xmlns:a16="http://schemas.microsoft.com/office/drawing/2014/main" val="593073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rPr>
                        <a:t>1. MSC to issue a resolution recognizing the mobile satellite GMDSS service provider</a:t>
                      </a:r>
                    </a:p>
                  </a:txBody>
                  <a:tcPr/>
                </a:tc>
                <a:tc>
                  <a:txBody>
                    <a:bodyPr/>
                    <a:lstStyle/>
                    <a:p>
                      <a:endParaRPr lang="en-GB" dirty="0"/>
                    </a:p>
                  </a:txBody>
                  <a:tcPr/>
                </a:tc>
                <a:extLst>
                  <a:ext uri="{0D108BD9-81ED-4DB2-BD59-A6C34878D82A}">
                    <a16:rowId xmlns:a16="http://schemas.microsoft.com/office/drawing/2014/main" val="2695495266"/>
                  </a:ext>
                </a:extLst>
              </a:tr>
              <a:tr h="370840">
                <a:tc>
                  <a:txBody>
                    <a:bodyPr/>
                    <a:lstStyle/>
                    <a:p>
                      <a:r>
                        <a:rPr lang="en-GB" sz="1400" dirty="0">
                          <a:latin typeface="Arial" panose="020B0604020202020204" pitchFamily="34" charset="0"/>
                          <a:cs typeface="Arial" panose="020B0604020202020204" pitchFamily="34" charset="0"/>
                        </a:rPr>
                        <a:t>2. BDMSS to sign a PSA with IMSO for oversight of the recognized services</a:t>
                      </a:r>
                    </a:p>
                  </a:txBody>
                  <a:tcPr/>
                </a:tc>
                <a:tc>
                  <a:txBody>
                    <a:bodyPr/>
                    <a:lstStyle/>
                    <a:p>
                      <a:endParaRPr lang="en-GB" dirty="0"/>
                    </a:p>
                  </a:txBody>
                  <a:tcPr/>
                </a:tc>
                <a:extLst>
                  <a:ext uri="{0D108BD9-81ED-4DB2-BD59-A6C34878D82A}">
                    <a16:rowId xmlns:a16="http://schemas.microsoft.com/office/drawing/2014/main" val="1069521273"/>
                  </a:ext>
                </a:extLst>
              </a:tr>
              <a:tr h="370840">
                <a:tc>
                  <a:txBody>
                    <a:bodyPr/>
                    <a:lstStyle/>
                    <a:p>
                      <a:r>
                        <a:rPr lang="en-GB" sz="1400" dirty="0">
                          <a:latin typeface="Arial" panose="020B0604020202020204" pitchFamily="34" charset="0"/>
                          <a:cs typeface="Arial" panose="020B0604020202020204" pitchFamily="34" charset="0"/>
                        </a:rPr>
                        <a:t>3. IMO to make available an MSI manual for the new Enhanced Group Call (EGC) service</a:t>
                      </a:r>
                    </a:p>
                  </a:txBody>
                  <a:tcPr/>
                </a:tc>
                <a:tc>
                  <a:txBody>
                    <a:bodyPr/>
                    <a:lstStyle/>
                    <a:p>
                      <a:endParaRPr lang="en-GB" dirty="0"/>
                    </a:p>
                  </a:txBody>
                  <a:tcPr/>
                </a:tc>
                <a:extLst>
                  <a:ext uri="{0D108BD9-81ED-4DB2-BD59-A6C34878D82A}">
                    <a16:rowId xmlns:a16="http://schemas.microsoft.com/office/drawing/2014/main" val="216264295"/>
                  </a:ext>
                </a:extLst>
              </a:tr>
              <a:tr h="370840">
                <a:tc>
                  <a:txBody>
                    <a:bodyPr/>
                    <a:lstStyle/>
                    <a:p>
                      <a:r>
                        <a:rPr lang="en-GB" sz="1400" dirty="0">
                          <a:latin typeface="Arial" panose="020B0604020202020204" pitchFamily="34" charset="0"/>
                          <a:cs typeface="Arial" panose="020B0604020202020204" pitchFamily="34" charset="0"/>
                        </a:rPr>
                        <a:t>4. BDMSS to develop internal operational procedures to support GMDSS recognized services</a:t>
                      </a:r>
                    </a:p>
                  </a:txBody>
                  <a:tcPr/>
                </a:tc>
                <a:tc>
                  <a:txBody>
                    <a:bodyPr/>
                    <a:lstStyle/>
                    <a:p>
                      <a:endParaRPr lang="en-GB" dirty="0"/>
                    </a:p>
                  </a:txBody>
                  <a:tcPr/>
                </a:tc>
                <a:extLst>
                  <a:ext uri="{0D108BD9-81ED-4DB2-BD59-A6C34878D82A}">
                    <a16:rowId xmlns:a16="http://schemas.microsoft.com/office/drawing/2014/main" val="939915517"/>
                  </a:ext>
                </a:extLst>
              </a:tr>
              <a:tr h="370840">
                <a:tc>
                  <a:txBody>
                    <a:bodyPr/>
                    <a:lstStyle/>
                    <a:p>
                      <a:r>
                        <a:rPr lang="en-GB" sz="1400" dirty="0">
                          <a:latin typeface="Arial" panose="020B0604020202020204" pitchFamily="34" charset="0"/>
                          <a:cs typeface="Arial" panose="020B0604020202020204" pitchFamily="34" charset="0"/>
                        </a:rPr>
                        <a:t>5. a type-approved terminal to be made available for the operation of the new mobile communication satellite services</a:t>
                      </a:r>
                    </a:p>
                  </a:txBody>
                  <a:tcPr/>
                </a:tc>
                <a:tc>
                  <a:txBody>
                    <a:bodyPr/>
                    <a:lstStyle/>
                    <a:p>
                      <a:endParaRPr lang="en-GB" dirty="0"/>
                    </a:p>
                  </a:txBody>
                  <a:tcPr/>
                </a:tc>
                <a:extLst>
                  <a:ext uri="{0D108BD9-81ED-4DB2-BD59-A6C34878D82A}">
                    <a16:rowId xmlns:a16="http://schemas.microsoft.com/office/drawing/2014/main" val="4142928267"/>
                  </a:ext>
                </a:extLst>
              </a:tr>
              <a:tr h="370840">
                <a:tc>
                  <a:txBody>
                    <a:bodyPr/>
                    <a:lstStyle/>
                    <a:p>
                      <a:r>
                        <a:rPr lang="en-GB" sz="1400" dirty="0">
                          <a:latin typeface="Arial" panose="020B0604020202020204" pitchFamily="34" charset="0"/>
                          <a:cs typeface="Arial" panose="020B0604020202020204" pitchFamily="34" charset="0"/>
                        </a:rPr>
                        <a:t>6. WRC-23 to complete the necessary regulatory actions to safeguard the availability and full protection of the spectrum used for BDMSS</a:t>
                      </a:r>
                    </a:p>
                  </a:txBody>
                  <a:tcPr/>
                </a:tc>
                <a:tc>
                  <a:txBody>
                    <a:bodyPr/>
                    <a:lstStyle/>
                    <a:p>
                      <a:endParaRPr lang="en-GB" dirty="0"/>
                    </a:p>
                  </a:txBody>
                  <a:tcPr/>
                </a:tc>
                <a:extLst>
                  <a:ext uri="{0D108BD9-81ED-4DB2-BD59-A6C34878D82A}">
                    <a16:rowId xmlns:a16="http://schemas.microsoft.com/office/drawing/2014/main" val="1937646431"/>
                  </a:ext>
                </a:extLst>
              </a:tr>
              <a:tr h="123613">
                <a:tc>
                  <a:txBody>
                    <a:bodyPr/>
                    <a:lstStyle/>
                    <a:p>
                      <a:r>
                        <a:rPr lang="en-GB" sz="1400" dirty="0">
                          <a:latin typeface="Arial" panose="020B0604020202020204" pitchFamily="34" charset="0"/>
                          <a:cs typeface="Arial" panose="020B0604020202020204" pitchFamily="34" charset="0"/>
                        </a:rPr>
                        <a:t>7. CTTIC to complete contingency arrangements for ground-based components of BDMSS</a:t>
                      </a:r>
                    </a:p>
                  </a:txBody>
                  <a:tcPr/>
                </a:tc>
                <a:tc>
                  <a:txBody>
                    <a:bodyPr/>
                    <a:lstStyle/>
                    <a:p>
                      <a:endParaRPr lang="en-GB" dirty="0"/>
                    </a:p>
                  </a:txBody>
                  <a:tcPr/>
                </a:tc>
                <a:extLst>
                  <a:ext uri="{0D108BD9-81ED-4DB2-BD59-A6C34878D82A}">
                    <a16:rowId xmlns:a16="http://schemas.microsoft.com/office/drawing/2014/main" val="685090961"/>
                  </a:ext>
                </a:extLst>
              </a:tr>
              <a:tr h="242147">
                <a:tc>
                  <a:txBody>
                    <a:bodyPr/>
                    <a:lstStyle/>
                    <a:p>
                      <a:r>
                        <a:rPr lang="en-GB" sz="1400" dirty="0">
                          <a:latin typeface="Arial" panose="020B0604020202020204" pitchFamily="34" charset="0"/>
                          <a:cs typeface="Arial" panose="020B0604020202020204" pitchFamily="34" charset="0"/>
                        </a:rPr>
                        <a:t>8. any other issues to be indicated by MSC</a:t>
                      </a:r>
                    </a:p>
                  </a:txBody>
                  <a:tcPr/>
                </a:tc>
                <a:tc>
                  <a:txBody>
                    <a:bodyPr/>
                    <a:lstStyle/>
                    <a:p>
                      <a:endParaRPr lang="en-GB" dirty="0"/>
                    </a:p>
                  </a:txBody>
                  <a:tcPr/>
                </a:tc>
                <a:extLst>
                  <a:ext uri="{0D108BD9-81ED-4DB2-BD59-A6C34878D82A}">
                    <a16:rowId xmlns:a16="http://schemas.microsoft.com/office/drawing/2014/main" val="2329955109"/>
                  </a:ext>
                </a:extLst>
              </a:tr>
              <a:tr h="123613">
                <a:tc>
                  <a:txBody>
                    <a:bodyPr/>
                    <a:lstStyle/>
                    <a:p>
                      <a:r>
                        <a:rPr lang="en-GB" sz="1400" dirty="0">
                          <a:latin typeface="Arial" panose="020B0604020202020204" pitchFamily="34" charset="0"/>
                          <a:cs typeface="Arial" panose="020B0604020202020204" pitchFamily="34" charset="0"/>
                        </a:rPr>
                        <a:t>9. IMSO to issue CTTIC with a "Letter of Compliance"</a:t>
                      </a:r>
                    </a:p>
                  </a:txBody>
                  <a:tcPr/>
                </a:tc>
                <a:tc>
                  <a:txBody>
                    <a:bodyPr/>
                    <a:lstStyle/>
                    <a:p>
                      <a:endParaRPr lang="en-GB" dirty="0"/>
                    </a:p>
                  </a:txBody>
                  <a:tcPr/>
                </a:tc>
                <a:extLst>
                  <a:ext uri="{0D108BD9-81ED-4DB2-BD59-A6C34878D82A}">
                    <a16:rowId xmlns:a16="http://schemas.microsoft.com/office/drawing/2014/main" val="4288893558"/>
                  </a:ext>
                </a:extLst>
              </a:tr>
            </a:tbl>
          </a:graphicData>
        </a:graphic>
      </p:graphicFrame>
      <p:sp>
        <p:nvSpPr>
          <p:cNvPr id="3" name="Oval 2">
            <a:extLst>
              <a:ext uri="{FF2B5EF4-FFF2-40B4-BE49-F238E27FC236}">
                <a16:creationId xmlns:a16="http://schemas.microsoft.com/office/drawing/2014/main" id="{AD4C5905-F02C-ED87-383E-8B08EC046118}"/>
              </a:ext>
            </a:extLst>
          </p:cNvPr>
          <p:cNvSpPr/>
          <p:nvPr/>
        </p:nvSpPr>
        <p:spPr>
          <a:xfrm>
            <a:off x="9579563" y="1392714"/>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grpSp>
        <p:nvGrpSpPr>
          <p:cNvPr id="9" name="Group 8">
            <a:extLst>
              <a:ext uri="{FF2B5EF4-FFF2-40B4-BE49-F238E27FC236}">
                <a16:creationId xmlns:a16="http://schemas.microsoft.com/office/drawing/2014/main" id="{091E1CF8-0ACF-CBBE-76CA-74D17320FCFC}"/>
              </a:ext>
            </a:extLst>
          </p:cNvPr>
          <p:cNvGrpSpPr/>
          <p:nvPr/>
        </p:nvGrpSpPr>
        <p:grpSpPr>
          <a:xfrm>
            <a:off x="9579563" y="1729289"/>
            <a:ext cx="237331" cy="213367"/>
            <a:chOff x="6277210" y="3116718"/>
            <a:chExt cx="237331" cy="213367"/>
          </a:xfrm>
        </p:grpSpPr>
        <p:sp>
          <p:nvSpPr>
            <p:cNvPr id="11" name="Oval 10">
              <a:extLst>
                <a:ext uri="{FF2B5EF4-FFF2-40B4-BE49-F238E27FC236}">
                  <a16:creationId xmlns:a16="http://schemas.microsoft.com/office/drawing/2014/main" id="{92C83F69-D8D7-1007-BFD9-6F8638D60F37}"/>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12" name="Partial Circle 11">
              <a:extLst>
                <a:ext uri="{FF2B5EF4-FFF2-40B4-BE49-F238E27FC236}">
                  <a16:creationId xmlns:a16="http://schemas.microsoft.com/office/drawing/2014/main" id="{8E8A1793-E350-B7FA-4D75-7DDCDD3775C3}"/>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3" name="Group 8">
            <a:extLst>
              <a:ext uri="{FF2B5EF4-FFF2-40B4-BE49-F238E27FC236}">
                <a16:creationId xmlns:a16="http://schemas.microsoft.com/office/drawing/2014/main" id="{1385A161-71D7-964D-299C-001D855889F0}"/>
              </a:ext>
            </a:extLst>
          </p:cNvPr>
          <p:cNvGrpSpPr/>
          <p:nvPr/>
        </p:nvGrpSpPr>
        <p:grpSpPr>
          <a:xfrm>
            <a:off x="9568925" y="2115289"/>
            <a:ext cx="237331" cy="213367"/>
            <a:chOff x="6277210" y="3116718"/>
            <a:chExt cx="237331" cy="213367"/>
          </a:xfrm>
        </p:grpSpPr>
        <p:sp>
          <p:nvSpPr>
            <p:cNvPr id="14" name="Oval 10">
              <a:extLst>
                <a:ext uri="{FF2B5EF4-FFF2-40B4-BE49-F238E27FC236}">
                  <a16:creationId xmlns:a16="http://schemas.microsoft.com/office/drawing/2014/main" id="{869A3F04-36A2-88A2-5909-7A9DBFCD2157}"/>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15" name="Partial Circle 11">
              <a:extLst>
                <a:ext uri="{FF2B5EF4-FFF2-40B4-BE49-F238E27FC236}">
                  <a16:creationId xmlns:a16="http://schemas.microsoft.com/office/drawing/2014/main" id="{33FAE722-4E12-F029-1C4B-C924C5E669F2}"/>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6" name="Group 8">
            <a:extLst>
              <a:ext uri="{FF2B5EF4-FFF2-40B4-BE49-F238E27FC236}">
                <a16:creationId xmlns:a16="http://schemas.microsoft.com/office/drawing/2014/main" id="{8F2A6F35-C909-4866-F9C8-42DA2ECFE4EF}"/>
              </a:ext>
            </a:extLst>
          </p:cNvPr>
          <p:cNvGrpSpPr/>
          <p:nvPr/>
        </p:nvGrpSpPr>
        <p:grpSpPr>
          <a:xfrm>
            <a:off x="9579561" y="2567372"/>
            <a:ext cx="237331" cy="213367"/>
            <a:chOff x="6277210" y="3116718"/>
            <a:chExt cx="237331" cy="213367"/>
          </a:xfrm>
        </p:grpSpPr>
        <p:sp>
          <p:nvSpPr>
            <p:cNvPr id="17" name="Oval 10">
              <a:extLst>
                <a:ext uri="{FF2B5EF4-FFF2-40B4-BE49-F238E27FC236}">
                  <a16:creationId xmlns:a16="http://schemas.microsoft.com/office/drawing/2014/main" id="{6F4BA463-7346-219E-DE66-080F76E1EF3F}"/>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18" name="Partial Circle 11">
              <a:extLst>
                <a:ext uri="{FF2B5EF4-FFF2-40B4-BE49-F238E27FC236}">
                  <a16:creationId xmlns:a16="http://schemas.microsoft.com/office/drawing/2014/main" id="{38F99F8D-34C7-D60E-9EFA-53C82A99622D}"/>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9" name="Group 8">
            <a:extLst>
              <a:ext uri="{FF2B5EF4-FFF2-40B4-BE49-F238E27FC236}">
                <a16:creationId xmlns:a16="http://schemas.microsoft.com/office/drawing/2014/main" id="{C568F134-4EDA-9323-E646-6CA21B30DAE6}"/>
              </a:ext>
            </a:extLst>
          </p:cNvPr>
          <p:cNvGrpSpPr/>
          <p:nvPr/>
        </p:nvGrpSpPr>
        <p:grpSpPr>
          <a:xfrm>
            <a:off x="9568925" y="3078817"/>
            <a:ext cx="237331" cy="213367"/>
            <a:chOff x="6277210" y="3116718"/>
            <a:chExt cx="237331" cy="213367"/>
          </a:xfrm>
        </p:grpSpPr>
        <p:sp>
          <p:nvSpPr>
            <p:cNvPr id="20" name="Oval 10">
              <a:extLst>
                <a:ext uri="{FF2B5EF4-FFF2-40B4-BE49-F238E27FC236}">
                  <a16:creationId xmlns:a16="http://schemas.microsoft.com/office/drawing/2014/main" id="{DE243AF7-66AC-32C6-2EA0-9FF896BCA36F}"/>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21" name="Partial Circle 11">
              <a:extLst>
                <a:ext uri="{FF2B5EF4-FFF2-40B4-BE49-F238E27FC236}">
                  <a16:creationId xmlns:a16="http://schemas.microsoft.com/office/drawing/2014/main" id="{A745AE73-D15E-D9B7-E982-479BA7D4B3EE}"/>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 name="Group 8">
            <a:extLst>
              <a:ext uri="{FF2B5EF4-FFF2-40B4-BE49-F238E27FC236}">
                <a16:creationId xmlns:a16="http://schemas.microsoft.com/office/drawing/2014/main" id="{02E1834E-06A0-EE8C-2DAD-F2C17C10BB25}"/>
              </a:ext>
            </a:extLst>
          </p:cNvPr>
          <p:cNvGrpSpPr/>
          <p:nvPr/>
        </p:nvGrpSpPr>
        <p:grpSpPr>
          <a:xfrm>
            <a:off x="9558290" y="3596331"/>
            <a:ext cx="237331" cy="213367"/>
            <a:chOff x="6277210" y="3116718"/>
            <a:chExt cx="237331" cy="213367"/>
          </a:xfrm>
        </p:grpSpPr>
        <p:sp>
          <p:nvSpPr>
            <p:cNvPr id="23" name="Oval 10">
              <a:extLst>
                <a:ext uri="{FF2B5EF4-FFF2-40B4-BE49-F238E27FC236}">
                  <a16:creationId xmlns:a16="http://schemas.microsoft.com/office/drawing/2014/main" id="{DB020166-3537-ABF6-9FB7-CF3AFD51370F}"/>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24" name="Partial Circle 11">
              <a:extLst>
                <a:ext uri="{FF2B5EF4-FFF2-40B4-BE49-F238E27FC236}">
                  <a16:creationId xmlns:a16="http://schemas.microsoft.com/office/drawing/2014/main" id="{8C237E8A-0ABC-E6C6-596F-C32709ACE183}"/>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5" name="Group 8">
            <a:extLst>
              <a:ext uri="{FF2B5EF4-FFF2-40B4-BE49-F238E27FC236}">
                <a16:creationId xmlns:a16="http://schemas.microsoft.com/office/drawing/2014/main" id="{A87A3AA0-6DA5-09BC-6AB2-BD81C205776F}"/>
              </a:ext>
            </a:extLst>
          </p:cNvPr>
          <p:cNvGrpSpPr/>
          <p:nvPr/>
        </p:nvGrpSpPr>
        <p:grpSpPr>
          <a:xfrm>
            <a:off x="9568923" y="4113845"/>
            <a:ext cx="237331" cy="213367"/>
            <a:chOff x="6277210" y="3116718"/>
            <a:chExt cx="237331" cy="213367"/>
          </a:xfrm>
        </p:grpSpPr>
        <p:sp>
          <p:nvSpPr>
            <p:cNvPr id="26" name="Oval 10">
              <a:extLst>
                <a:ext uri="{FF2B5EF4-FFF2-40B4-BE49-F238E27FC236}">
                  <a16:creationId xmlns:a16="http://schemas.microsoft.com/office/drawing/2014/main" id="{4C1ED00C-F218-57A5-7813-559CD4DB7E38}"/>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27" name="Partial Circle 11">
              <a:extLst>
                <a:ext uri="{FF2B5EF4-FFF2-40B4-BE49-F238E27FC236}">
                  <a16:creationId xmlns:a16="http://schemas.microsoft.com/office/drawing/2014/main" id="{15E04B4A-1850-413E-C3D3-406539F3EE7C}"/>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8" name="Oval 27">
            <a:extLst>
              <a:ext uri="{FF2B5EF4-FFF2-40B4-BE49-F238E27FC236}">
                <a16:creationId xmlns:a16="http://schemas.microsoft.com/office/drawing/2014/main" id="{FAE776DE-6E61-379A-B0EA-1CC1FC022767}"/>
              </a:ext>
            </a:extLst>
          </p:cNvPr>
          <p:cNvSpPr/>
          <p:nvPr/>
        </p:nvSpPr>
        <p:spPr>
          <a:xfrm>
            <a:off x="9568923" y="4913970"/>
            <a:ext cx="237331" cy="213367"/>
          </a:xfrm>
          <a:prstGeom prst="ellipse">
            <a:avLst/>
          </a:prstGeom>
          <a:no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10" name="Oval 9">
            <a:extLst>
              <a:ext uri="{FF2B5EF4-FFF2-40B4-BE49-F238E27FC236}">
                <a16:creationId xmlns:a16="http://schemas.microsoft.com/office/drawing/2014/main" id="{F0B48A5D-B117-4BBB-34EA-23509EBD4572}"/>
              </a:ext>
            </a:extLst>
          </p:cNvPr>
          <p:cNvSpPr/>
          <p:nvPr/>
        </p:nvSpPr>
        <p:spPr>
          <a:xfrm>
            <a:off x="351112" y="3058390"/>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2">
                    <a:satMod val="175000"/>
                    <a:alpha val="40000"/>
                  </a:schemeClr>
                </a:glow>
              </a:effectLst>
            </a:endParaRPr>
          </a:p>
        </p:txBody>
      </p:sp>
      <p:sp>
        <p:nvSpPr>
          <p:cNvPr id="30" name="Footer Placeholder 5">
            <a:extLst>
              <a:ext uri="{FF2B5EF4-FFF2-40B4-BE49-F238E27FC236}">
                <a16:creationId xmlns:a16="http://schemas.microsoft.com/office/drawing/2014/main" id="{69668291-84E6-43FB-C2EB-3FDDC428803F}"/>
              </a:ext>
            </a:extLst>
          </p:cNvPr>
          <p:cNvSpPr txBox="1">
            <a:spLocks/>
          </p:cNvSpPr>
          <p:nvPr/>
        </p:nvSpPr>
        <p:spPr>
          <a:xfrm>
            <a:off x="2875004" y="6423712"/>
            <a:ext cx="6746790" cy="50165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a:solidFill>
                  <a:schemeClr val="tx1"/>
                </a:solidFill>
                <a:latin typeface="Arial" panose="020B0604020202020204" pitchFamily="34" charset="0"/>
                <a:cs typeface="Arial" panose="020B0604020202020204" pitchFamily="34" charset="0"/>
              </a:rPr>
              <a:t>Valparaiso, Chile 2 - 6 September 2024</a:t>
            </a:r>
            <a:endParaRPr lang="en-GB" sz="1800" dirty="0">
              <a:solidFill>
                <a:schemeClr val="tx1"/>
              </a:solidFill>
              <a:latin typeface="Arial" panose="020B0604020202020204" pitchFamily="34" charset="0"/>
              <a:cs typeface="Arial" panose="020B0604020202020204" pitchFamily="34" charset="0"/>
            </a:endParaRPr>
          </a:p>
        </p:txBody>
      </p:sp>
      <p:sp>
        <p:nvSpPr>
          <p:cNvPr id="31" name="Footer Placeholder 5">
            <a:extLst>
              <a:ext uri="{FF2B5EF4-FFF2-40B4-BE49-F238E27FC236}">
                <a16:creationId xmlns:a16="http://schemas.microsoft.com/office/drawing/2014/main" id="{4702738B-8FA1-8863-6FD9-952B4CDB8086}"/>
              </a:ext>
            </a:extLst>
          </p:cNvPr>
          <p:cNvSpPr txBox="1">
            <a:spLocks/>
          </p:cNvSpPr>
          <p:nvPr/>
        </p:nvSpPr>
        <p:spPr>
          <a:xfrm>
            <a:off x="611909" y="2411785"/>
            <a:ext cx="1312811" cy="1896168"/>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tx1"/>
                </a:solidFill>
                <a:latin typeface="Arial" panose="020B0604020202020204" pitchFamily="34" charset="0"/>
                <a:cs typeface="Arial" panose="020B0604020202020204" pitchFamily="34" charset="0"/>
              </a:rPr>
              <a:t>Key: </a:t>
            </a:r>
            <a:endParaRPr lang="en-GB" sz="1400" dirty="0">
              <a:solidFill>
                <a:schemeClr val="tx1"/>
              </a:solidFill>
              <a:latin typeface="Arial" panose="020B0604020202020204" pitchFamily="34" charset="0"/>
              <a:cs typeface="Arial" panose="020B0604020202020204" pitchFamily="34" charset="0"/>
            </a:endParaRP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400" dirty="0">
                <a:solidFill>
                  <a:schemeClr val="tx1"/>
                </a:solidFill>
                <a:latin typeface="Arial" panose="020B0604020202020204" pitchFamily="34" charset="0"/>
                <a:cs typeface="Arial" panose="020B0604020202020204" pitchFamily="34" charset="0"/>
              </a:rPr>
              <a:t>Completed</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400" dirty="0">
                <a:solidFill>
                  <a:schemeClr val="tx1"/>
                </a:solidFill>
                <a:latin typeface="Arial" panose="020B0604020202020204" pitchFamily="34" charset="0"/>
                <a:cs typeface="Arial" panose="020B0604020202020204" pitchFamily="34" charset="0"/>
              </a:rPr>
              <a:t>In progress</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400" dirty="0">
                <a:solidFill>
                  <a:schemeClr val="tx1"/>
                </a:solidFill>
                <a:latin typeface="Arial" panose="020B0604020202020204" pitchFamily="34" charset="0"/>
                <a:cs typeface="Arial" panose="020B0604020202020204" pitchFamily="34" charset="0"/>
              </a:rPr>
              <a:t>Not started</a:t>
            </a:r>
          </a:p>
        </p:txBody>
      </p:sp>
      <p:grpSp>
        <p:nvGrpSpPr>
          <p:cNvPr id="32" name="Group 8">
            <a:extLst>
              <a:ext uri="{FF2B5EF4-FFF2-40B4-BE49-F238E27FC236}">
                <a16:creationId xmlns:a16="http://schemas.microsoft.com/office/drawing/2014/main" id="{71C0BE03-F441-AFA7-57BD-40ED3B77A300}"/>
              </a:ext>
            </a:extLst>
          </p:cNvPr>
          <p:cNvGrpSpPr/>
          <p:nvPr/>
        </p:nvGrpSpPr>
        <p:grpSpPr>
          <a:xfrm>
            <a:off x="351112" y="3479560"/>
            <a:ext cx="237331" cy="213367"/>
            <a:chOff x="6277210" y="3116718"/>
            <a:chExt cx="237331" cy="213367"/>
          </a:xfrm>
        </p:grpSpPr>
        <p:sp>
          <p:nvSpPr>
            <p:cNvPr id="33" name="Oval 10">
              <a:extLst>
                <a:ext uri="{FF2B5EF4-FFF2-40B4-BE49-F238E27FC236}">
                  <a16:creationId xmlns:a16="http://schemas.microsoft.com/office/drawing/2014/main" id="{6E1AF7A6-7EE6-F531-AF15-7FF8F45486C4}"/>
                </a:ext>
              </a:extLst>
            </p:cNvPr>
            <p:cNvSpPr/>
            <p:nvPr/>
          </p:nvSpPr>
          <p:spPr>
            <a:xfrm>
              <a:off x="6277210" y="3116718"/>
              <a:ext cx="237331" cy="213367"/>
            </a:xfrm>
            <a:prstGeom prst="ellipse">
              <a:avLst/>
            </a:prstGeom>
            <a:solidFill>
              <a:srgbClr val="92D050"/>
            </a:solid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34" name="Partial Circle 11">
              <a:extLst>
                <a:ext uri="{FF2B5EF4-FFF2-40B4-BE49-F238E27FC236}">
                  <a16:creationId xmlns:a16="http://schemas.microsoft.com/office/drawing/2014/main" id="{1BF3C143-CD22-33EB-C5F5-D84B93FCFF46}"/>
                </a:ext>
              </a:extLst>
            </p:cNvPr>
            <p:cNvSpPr/>
            <p:nvPr/>
          </p:nvSpPr>
          <p:spPr>
            <a:xfrm rot="10800000">
              <a:off x="6287842" y="3119847"/>
              <a:ext cx="216064" cy="195134"/>
            </a:xfrm>
            <a:prstGeom prst="pie">
              <a:avLst>
                <a:gd name="adj1" fmla="val 0"/>
                <a:gd name="adj2" fmla="val 10710434"/>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36" name="Oval 10">
            <a:extLst>
              <a:ext uri="{FF2B5EF4-FFF2-40B4-BE49-F238E27FC236}">
                <a16:creationId xmlns:a16="http://schemas.microsoft.com/office/drawing/2014/main" id="{ABA928B3-F156-6D1A-70FD-D56321213846}"/>
              </a:ext>
            </a:extLst>
          </p:cNvPr>
          <p:cNvSpPr/>
          <p:nvPr/>
        </p:nvSpPr>
        <p:spPr>
          <a:xfrm>
            <a:off x="351112" y="3894710"/>
            <a:ext cx="237331" cy="213367"/>
          </a:xfrm>
          <a:prstGeom prst="ellipse">
            <a:avLst/>
          </a:prstGeom>
          <a:no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
        <p:nvSpPr>
          <p:cNvPr id="38" name="Footer Placeholder 5">
            <a:extLst>
              <a:ext uri="{FF2B5EF4-FFF2-40B4-BE49-F238E27FC236}">
                <a16:creationId xmlns:a16="http://schemas.microsoft.com/office/drawing/2014/main" id="{300BB418-363B-2585-2DFC-7757C4625C00}"/>
              </a:ext>
            </a:extLst>
          </p:cNvPr>
          <p:cNvSpPr txBox="1">
            <a:spLocks/>
          </p:cNvSpPr>
          <p:nvPr/>
        </p:nvSpPr>
        <p:spPr>
          <a:xfrm>
            <a:off x="429920" y="4913121"/>
            <a:ext cx="1387520" cy="357508"/>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468F701A-2F99-A3C8-3507-871C9B413086}"/>
              </a:ext>
            </a:extLst>
          </p:cNvPr>
          <p:cNvSpPr/>
          <p:nvPr/>
        </p:nvSpPr>
        <p:spPr>
          <a:xfrm>
            <a:off x="9568925" y="4532271"/>
            <a:ext cx="237331" cy="213367"/>
          </a:xfrm>
          <a:prstGeom prst="ellipse">
            <a:avLst/>
          </a:prstGeom>
          <a:noFill/>
          <a:ln>
            <a:solidFill>
              <a:schemeClr val="accent1">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28600">
                  <a:schemeClr val="accent2">
                    <a:satMod val="175000"/>
                    <a:alpha val="40000"/>
                  </a:schemeClr>
                </a:glow>
              </a:effectLst>
            </a:endParaRPr>
          </a:p>
        </p:txBody>
      </p:sp>
    </p:spTree>
    <p:extLst>
      <p:ext uri="{BB962C8B-B14F-4D97-AF65-F5344CB8AC3E}">
        <p14:creationId xmlns:p14="http://schemas.microsoft.com/office/powerpoint/2010/main" val="776381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1119E28260848990EE9E71CC4E5F9" ma:contentTypeVersion="22" ma:contentTypeDescription="Create a new document." ma:contentTypeScope="" ma:versionID="15a77b302635de8ff9c03061d90217b8">
  <xsd:schema xmlns:xsd="http://www.w3.org/2001/XMLSchema" xmlns:xs="http://www.w3.org/2001/XMLSchema" xmlns:p="http://schemas.microsoft.com/office/2006/metadata/properties" xmlns:ns2="94964e15-4a81-4e5b-8907-f19c1b5ae13c" xmlns:ns3="b5b87ff6-f021-4ac3-a114-9d635fb42fc3" targetNamespace="http://schemas.microsoft.com/office/2006/metadata/properties" ma:root="true" ma:fieldsID="7d746be7ec1f54734359f8c33ceeff07" ns2:_="" ns3:_="">
    <xsd:import namespace="94964e15-4a81-4e5b-8907-f19c1b5ae13c"/>
    <xsd:import namespace="b5b87ff6-f021-4ac3-a114-9d635fb42f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64e15-4a81-4e5b-8907-f19c1b5ae1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ccf58c4-3253-48b8-9fe9-a496bcc83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b87ff6-f021-4ac3-a114-9d635fb42f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298c297-23de-4231-9f6c-70d987e7fafb}" ma:internalName="TaxCatchAll" ma:showField="CatchAllData" ma:web="b5b87ff6-f021-4ac3-a114-9d635fb42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b87ff6-f021-4ac3-a114-9d635fb42fc3" xsi:nil="true"/>
    <lcf76f155ced4ddcb4097134ff3c332f xmlns="94964e15-4a81-4e5b-8907-f19c1b5ae1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B5B2CC-00ED-4B66-931C-223741A7F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64e15-4a81-4e5b-8907-f19c1b5ae13c"/>
    <ds:schemaRef ds:uri="b5b87ff6-f021-4ac3-a114-9d635fb42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4D62A8-72EF-44C0-B5E3-B640F75C85A8}">
  <ds:schemaRefs>
    <ds:schemaRef ds:uri="http://schemas.microsoft.com/sharepoint/v3/contenttype/forms"/>
  </ds:schemaRefs>
</ds:datastoreItem>
</file>

<file path=customXml/itemProps3.xml><?xml version="1.0" encoding="utf-8"?>
<ds:datastoreItem xmlns:ds="http://schemas.openxmlformats.org/officeDocument/2006/customXml" ds:itemID="{7294EC00-C2DE-471A-B187-1695C5DB750D}">
  <ds:schemaRefs>
    <ds:schemaRef ds:uri="http://schemas.microsoft.com/office/2006/metadata/properties"/>
    <ds:schemaRef ds:uri="http://schemas.microsoft.com/office/infopath/2007/PartnerControls"/>
    <ds:schemaRef ds:uri="b5b87ff6-f021-4ac3-a114-9d635fb42fc3"/>
    <ds:schemaRef ds:uri="94964e15-4a81-4e5b-8907-f19c1b5ae13c"/>
  </ds:schemaRefs>
</ds:datastoreItem>
</file>

<file path=docProps/app.xml><?xml version="1.0" encoding="utf-8"?>
<Properties xmlns="http://schemas.openxmlformats.org/officeDocument/2006/extended-properties" xmlns:vt="http://schemas.openxmlformats.org/officeDocument/2006/docPropsVTypes">
  <TotalTime>996</TotalTime>
  <Words>796</Words>
  <Application>Microsoft Office PowerPoint</Application>
  <PresentationFormat>Widescreen</PresentationFormat>
  <Paragraphs>106</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 Black</vt:lpstr>
      <vt:lpstr>Calibri</vt:lpstr>
      <vt:lpstr>Calibri Light</vt:lpstr>
      <vt:lpstr>Office Theme</vt:lpstr>
      <vt:lpstr>BDMSS progress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Hydrographic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Philip Lane</cp:lastModifiedBy>
  <cp:revision>21</cp:revision>
  <dcterms:created xsi:type="dcterms:W3CDTF">2019-06-25T12:28:44Z</dcterms:created>
  <dcterms:modified xsi:type="dcterms:W3CDTF">2024-08-20T15:21:27Z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0x0101002001119E28260848990EE9E71CC4E5F9</vt:lpwstr>
  </property>
  <property fmtid="{D5CDD505-2E9C-101B-9397-08002B2CF9AE}" pid="3" name="MediaServiceImageTags">
    <vt:lpwstr/>
  </property>
</Properties>
</file>