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4" r:id="rId6"/>
    <p:sldId id="263" r:id="rId7"/>
    <p:sldId id="262" r:id="rId8"/>
    <p:sldId id="260" r:id="rId9"/>
    <p:sldId id="258" r:id="rId10"/>
    <p:sldId id="266" r:id="rId11"/>
    <p:sldId id="267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7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29/08/2024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0208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29/08/2024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5535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29/08/2024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002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29/08/2024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4016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29/08/2024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220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29/08/2024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1855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29/08/2024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3300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29/08/2024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7825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29/08/2024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0295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29/08/2024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2602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C63E5-8A7B-4034-A0F5-4D60A1F3300D}" type="datetimeFigureOut">
              <a:rPr lang="fr-FR" smtClean="0"/>
              <a:t>29/08/2024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681BC-F749-45AB-990A-0977D41813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4688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C63E5-8A7B-4034-A0F5-4D60A1F3300D}" type="datetimeFigureOut">
              <a:rPr lang="fr-FR" smtClean="0"/>
              <a:t>29/08/2024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681BC-F749-45AB-990A-0977D41813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693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portail.ping-info-nautique.fr)(coordinators/" TargetMode="Externa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22604" y="6271312"/>
            <a:ext cx="6746790" cy="501650"/>
          </a:xfrm>
        </p:spPr>
        <p:txBody>
          <a:bodyPr/>
          <a:lstStyle/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7031" y="0"/>
            <a:ext cx="3437937" cy="1145979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524000" y="1358608"/>
            <a:ext cx="9144000" cy="2387600"/>
          </a:xfrm>
        </p:spPr>
        <p:txBody>
          <a:bodyPr>
            <a:normAutofit/>
          </a:bodyPr>
          <a:lstStyle/>
          <a:p>
            <a:r>
              <a:rPr lang="en-US" b="1" dirty="0"/>
              <a:t>S-124 Development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524000" y="4180879"/>
            <a:ext cx="9144000" cy="1655762"/>
          </a:xfrm>
        </p:spPr>
        <p:txBody>
          <a:bodyPr>
            <a:normAutofit/>
          </a:bodyPr>
          <a:lstStyle/>
          <a:p>
            <a:r>
              <a:rPr lang="en-US" sz="3100" b="1" dirty="0">
                <a:solidFill>
                  <a:srgbClr val="00A9A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French PING project</a:t>
            </a:r>
          </a:p>
          <a:p>
            <a:r>
              <a:rPr lang="en-US" sz="3100" b="1" dirty="0" err="1">
                <a:solidFill>
                  <a:srgbClr val="00A9A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Shom</a:t>
            </a:r>
            <a:endParaRPr lang="en-US" sz="3100" b="1" dirty="0">
              <a:solidFill>
                <a:srgbClr val="00A9A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9251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66" y="818"/>
            <a:ext cx="944537" cy="9416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942458"/>
            <a:ext cx="939567" cy="9453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39567" cy="942458"/>
          </a:xfrm>
          <a:prstGeom prst="rect">
            <a:avLst/>
          </a:prstGeom>
        </p:spPr>
      </p:pic>
      <p:sp>
        <p:nvSpPr>
          <p:cNvPr id="7" name="Title 2">
            <a:extLst>
              <a:ext uri="{FF2B5EF4-FFF2-40B4-BE49-F238E27FC236}">
                <a16:creationId xmlns:a16="http://schemas.microsoft.com/office/drawing/2014/main" id="{FE6D94CB-EDE5-495B-BEC4-A42A4A0713D7}"/>
              </a:ext>
            </a:extLst>
          </p:cNvPr>
          <p:cNvSpPr txBox="1">
            <a:spLocks/>
          </p:cNvSpPr>
          <p:nvPr/>
        </p:nvSpPr>
        <p:spPr>
          <a:xfrm>
            <a:off x="1895287" y="0"/>
            <a:ext cx="10288323" cy="966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cap="all" dirty="0">
                <a:latin typeface="Arial Black" panose="020B0A04020102020204" pitchFamily="34" charset="0"/>
              </a:rPr>
              <a:t> NEXT – 2024-25</a:t>
            </a:r>
            <a:endParaRPr lang="en-US" sz="2400" cap="all" dirty="0"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5221" y="1218489"/>
            <a:ext cx="11033579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Aft>
                <a:spcPts val="600"/>
              </a:spcAft>
              <a:buAutoNum type="arabicPeriod"/>
            </a:pP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First experimental delivery of S-124 ed.1 datasets from the PING database</a:t>
            </a:r>
          </a:p>
          <a:p>
            <a:pPr marL="971550" lvl="1" indent="-514350">
              <a:spcAft>
                <a:spcPts val="600"/>
              </a:spcAft>
              <a:buAutoNum type="arabicPeriod"/>
            </a:pP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S-124 Exchange sets including metadata, based on files (1 </a:t>
            </a:r>
            <a:r>
              <a:rPr lang="en-US" sz="2450" b="1" dirty="0" err="1">
                <a:latin typeface="Arial" panose="020B0604020202020204" pitchFamily="34" charset="0"/>
                <a:cs typeface="Arial" panose="020B0604020202020204" pitchFamily="34" charset="0"/>
              </a:rPr>
              <a:t>NavWarning</a:t>
            </a: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 is 1 file), files signed for authentication &amp; integrity</a:t>
            </a:r>
          </a:p>
          <a:p>
            <a:pPr marL="971550" lvl="1" indent="-514350">
              <a:spcAft>
                <a:spcPts val="600"/>
              </a:spcAft>
              <a:buAutoNum type="arabicPeriod"/>
            </a:pP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With a basic implementation of SECOM: secured delivery in pull mode of all the NWs in-force in a series using SECOM GET REST API</a:t>
            </a:r>
          </a:p>
          <a:p>
            <a:pPr marL="971550" lvl="1" indent="-514350">
              <a:spcAft>
                <a:spcPts val="600"/>
              </a:spcAft>
              <a:buAutoNum type="arabicPeriod"/>
            </a:pP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Note : PING already offers a REST API but it is not compliant with S-124 ed. 1 and SECOM. This API is used by our </a:t>
            </a:r>
            <a:r>
              <a:rPr lang="en-US" sz="2450" b="1" dirty="0" err="1">
                <a:latin typeface="Arial" panose="020B0604020202020204" pitchFamily="34" charset="0"/>
                <a:cs typeface="Arial" panose="020B0604020202020204" pitchFamily="34" charset="0"/>
              </a:rPr>
              <a:t>Nav&amp;Co</a:t>
            </a: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 mobile app for pleasure boaters.</a:t>
            </a:r>
          </a:p>
          <a:p>
            <a:pPr marL="514350" indent="-514350">
              <a:spcAft>
                <a:spcPts val="600"/>
              </a:spcAft>
              <a:buAutoNum type="arabicPeriod"/>
            </a:pP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PING’s code in open source (EUPL)</a:t>
            </a:r>
          </a:p>
          <a:p>
            <a:pPr marL="514350" indent="-514350">
              <a:spcAft>
                <a:spcPts val="600"/>
              </a:spcAft>
              <a:buAutoNum type="arabicPeriod"/>
            </a:pP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PING to be deployed in French oversea territories</a:t>
            </a:r>
          </a:p>
          <a:p>
            <a:pPr>
              <a:spcAft>
                <a:spcPts val="600"/>
              </a:spcAft>
            </a:pPr>
            <a:endParaRPr lang="en-US" sz="2800" dirty="0"/>
          </a:p>
          <a:p>
            <a:pPr lvl="1"/>
            <a:endParaRPr lang="en-US" sz="2800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22604" y="6271312"/>
            <a:ext cx="6746790" cy="501650"/>
          </a:xfrm>
        </p:spPr>
        <p:txBody>
          <a:bodyPr/>
          <a:lstStyle/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</p:spTree>
    <p:extLst>
      <p:ext uri="{BB962C8B-B14F-4D97-AF65-F5344CB8AC3E}">
        <p14:creationId xmlns:p14="http://schemas.microsoft.com/office/powerpoint/2010/main" val="1232753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66" y="818"/>
            <a:ext cx="944537" cy="9416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942458"/>
            <a:ext cx="939567" cy="9453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39567" cy="942458"/>
          </a:xfrm>
          <a:prstGeom prst="rect">
            <a:avLst/>
          </a:prstGeom>
        </p:spPr>
      </p:pic>
      <p:sp>
        <p:nvSpPr>
          <p:cNvPr id="7" name="Title 2">
            <a:extLst>
              <a:ext uri="{FF2B5EF4-FFF2-40B4-BE49-F238E27FC236}">
                <a16:creationId xmlns:a16="http://schemas.microsoft.com/office/drawing/2014/main" id="{FE6D94CB-EDE5-495B-BEC4-A42A4A0713D7}"/>
              </a:ext>
            </a:extLst>
          </p:cNvPr>
          <p:cNvSpPr txBox="1">
            <a:spLocks/>
          </p:cNvSpPr>
          <p:nvPr/>
        </p:nvSpPr>
        <p:spPr>
          <a:xfrm>
            <a:off x="1895287" y="0"/>
            <a:ext cx="10288323" cy="966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cap="all" dirty="0">
                <a:latin typeface="Arial Black" panose="020B0A04020102020204" pitchFamily="34" charset="0"/>
              </a:rPr>
              <a:t> NEXT – 2024-25</a:t>
            </a:r>
            <a:endParaRPr lang="en-US" sz="2400" cap="all" dirty="0"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39565" y="1908490"/>
            <a:ext cx="11033579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Aft>
                <a:spcPts val="600"/>
              </a:spcAft>
              <a:buAutoNum type="arabicPeriod"/>
            </a:pP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A training instance is available for everyone to experiment NW production using PING at your pace  </a:t>
            </a:r>
          </a:p>
          <a:p>
            <a:pPr marL="514350" indent="-514350">
              <a:spcAft>
                <a:spcPts val="600"/>
              </a:spcAft>
              <a:buAutoNum type="arabicPeriod"/>
            </a:pP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Contact Yves Le Franc to get an access (your IP address is the only requirement) yves.le.franc@shom.fr</a:t>
            </a:r>
          </a:p>
          <a:p>
            <a:pPr>
              <a:spcAft>
                <a:spcPts val="600"/>
              </a:spcAft>
            </a:pPr>
            <a:endParaRPr lang="en-US" sz="2800" dirty="0"/>
          </a:p>
          <a:p>
            <a:pPr lvl="1"/>
            <a:endParaRPr lang="en-US" sz="2800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22604" y="6271312"/>
            <a:ext cx="6746790" cy="501650"/>
          </a:xfrm>
        </p:spPr>
        <p:txBody>
          <a:bodyPr/>
          <a:lstStyle/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</p:spTree>
    <p:extLst>
      <p:ext uri="{BB962C8B-B14F-4D97-AF65-F5344CB8AC3E}">
        <p14:creationId xmlns:p14="http://schemas.microsoft.com/office/powerpoint/2010/main" val="4205915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66" y="818"/>
            <a:ext cx="944537" cy="9416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942458"/>
            <a:ext cx="939567" cy="9453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39567" cy="942458"/>
          </a:xfrm>
          <a:prstGeom prst="rect">
            <a:avLst/>
          </a:prstGeom>
        </p:spPr>
      </p:pic>
      <p:sp>
        <p:nvSpPr>
          <p:cNvPr id="7" name="Title 2">
            <a:extLst>
              <a:ext uri="{FF2B5EF4-FFF2-40B4-BE49-F238E27FC236}">
                <a16:creationId xmlns:a16="http://schemas.microsoft.com/office/drawing/2014/main" id="{FE6D94CB-EDE5-495B-BEC4-A42A4A0713D7}"/>
              </a:ext>
            </a:extLst>
          </p:cNvPr>
          <p:cNvSpPr txBox="1">
            <a:spLocks/>
          </p:cNvSpPr>
          <p:nvPr/>
        </p:nvSpPr>
        <p:spPr>
          <a:xfrm>
            <a:off x="1879132" y="119395"/>
            <a:ext cx="10288323" cy="966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cap="all" dirty="0">
                <a:latin typeface="Arial Black" panose="020B0A04020102020204" pitchFamily="34" charset="0"/>
              </a:rPr>
              <a:t>S124 </a:t>
            </a:r>
            <a:r>
              <a:rPr lang="fr-FR" sz="2400" cap="all" dirty="0" err="1">
                <a:latin typeface="Arial Black" panose="020B0A04020102020204" pitchFamily="34" charset="0"/>
              </a:rPr>
              <a:t>developments</a:t>
            </a:r>
            <a:endParaRPr lang="en-US" sz="2400" cap="all" dirty="0"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5221" y="1218489"/>
            <a:ext cx="11212234" cy="4909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Aft>
                <a:spcPts val="600"/>
              </a:spcAft>
              <a:buAutoNum type="arabicPeriod"/>
            </a:pPr>
            <a:r>
              <a:rPr lang="en-US" sz="2450" b="1" dirty="0" err="1">
                <a:latin typeface="Arial" panose="020B0604020202020204" pitchFamily="34" charset="0"/>
                <a:cs typeface="Arial" panose="020B0604020202020204" pitchFamily="34" charset="0"/>
              </a:rPr>
              <a:t>Shom</a:t>
            </a: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 is aiming to have NAVAREA II, coastal and local navigational warnings S-124 datasets available on January 1, 2026</a:t>
            </a:r>
          </a:p>
          <a:p>
            <a:pPr marL="514350" indent="-514350">
              <a:spcAft>
                <a:spcPts val="600"/>
              </a:spcAft>
              <a:buAutoNum type="arabicPeriod"/>
            </a:pPr>
            <a:endParaRPr lang="en-US" sz="24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spcAft>
                <a:spcPts val="600"/>
              </a:spcAft>
              <a:buAutoNum type="arabicPeriod"/>
            </a:pP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Use of PING, the new web national platform for nautical information</a:t>
            </a:r>
          </a:p>
          <a:p>
            <a:pPr marL="971550" lvl="1" indent="-514350">
              <a:spcAft>
                <a:spcPts val="600"/>
              </a:spcAft>
              <a:buAutoNum type="arabicPeriod"/>
            </a:pP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Online tools for NWs production and NWs cycle of life management</a:t>
            </a:r>
          </a:p>
          <a:p>
            <a:pPr marL="971550" lvl="1" indent="-514350">
              <a:spcAft>
                <a:spcPts val="600"/>
              </a:spcAft>
              <a:buAutoNum type="arabicPeriod"/>
            </a:pP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Used by </a:t>
            </a:r>
            <a:r>
              <a:rPr lang="en-US" sz="2450" b="1" dirty="0" err="1">
                <a:latin typeface="Arial" panose="020B0604020202020204" pitchFamily="34" charset="0"/>
                <a:cs typeface="Arial" panose="020B0604020202020204" pitchFamily="34" charset="0"/>
              </a:rPr>
              <a:t>Shom</a:t>
            </a: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 (NAVAREA II) and French regional coordinators (coastal and local NWs)</a:t>
            </a:r>
          </a:p>
          <a:p>
            <a:pPr marL="971550" lvl="1" indent="-514350">
              <a:spcAft>
                <a:spcPts val="600"/>
              </a:spcAft>
              <a:buAutoNum type="arabicPeriod"/>
            </a:pP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S-53 and S-124 automatic dual issuing</a:t>
            </a:r>
          </a:p>
          <a:p>
            <a:pPr marL="971550" lvl="1" indent="-514350">
              <a:spcAft>
                <a:spcPts val="600"/>
              </a:spcAft>
              <a:buAutoNum type="arabicPeriod"/>
            </a:pP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Online delivery of NWs</a:t>
            </a:r>
          </a:p>
          <a:p>
            <a:pPr lvl="1">
              <a:spcAft>
                <a:spcPts val="600"/>
              </a:spcAft>
            </a:pP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sz="2800" dirty="0"/>
          </a:p>
          <a:p>
            <a:pPr lvl="1"/>
            <a:endParaRPr lang="en-US" sz="2800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22604" y="6271312"/>
            <a:ext cx="6746790" cy="501650"/>
          </a:xfrm>
        </p:spPr>
        <p:txBody>
          <a:bodyPr/>
          <a:lstStyle/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</p:spTree>
    <p:extLst>
      <p:ext uri="{BB962C8B-B14F-4D97-AF65-F5344CB8AC3E}">
        <p14:creationId xmlns:p14="http://schemas.microsoft.com/office/powerpoint/2010/main" val="2386643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66" y="818"/>
            <a:ext cx="944537" cy="9416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942458"/>
            <a:ext cx="939567" cy="9453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39567" cy="942458"/>
          </a:xfrm>
          <a:prstGeom prst="rect">
            <a:avLst/>
          </a:prstGeom>
        </p:spPr>
      </p:pic>
      <p:sp>
        <p:nvSpPr>
          <p:cNvPr id="7" name="Title 2">
            <a:extLst>
              <a:ext uri="{FF2B5EF4-FFF2-40B4-BE49-F238E27FC236}">
                <a16:creationId xmlns:a16="http://schemas.microsoft.com/office/drawing/2014/main" id="{FE6D94CB-EDE5-495B-BEC4-A42A4A0713D7}"/>
              </a:ext>
            </a:extLst>
          </p:cNvPr>
          <p:cNvSpPr txBox="1">
            <a:spLocks/>
          </p:cNvSpPr>
          <p:nvPr/>
        </p:nvSpPr>
        <p:spPr>
          <a:xfrm>
            <a:off x="1895287" y="0"/>
            <a:ext cx="10288323" cy="966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cap="all" dirty="0" err="1">
                <a:latin typeface="Arial Black" panose="020B0A04020102020204" pitchFamily="34" charset="0"/>
              </a:rPr>
              <a:t>Where</a:t>
            </a:r>
            <a:r>
              <a:rPr lang="fr-FR" sz="2400" cap="all" dirty="0">
                <a:latin typeface="Arial Black" panose="020B0A04020102020204" pitchFamily="34" charset="0"/>
              </a:rPr>
              <a:t> </a:t>
            </a:r>
            <a:r>
              <a:rPr lang="fr-FR" sz="2400" cap="all" dirty="0" err="1">
                <a:latin typeface="Arial Black" panose="020B0A04020102020204" pitchFamily="34" charset="0"/>
              </a:rPr>
              <a:t>we</a:t>
            </a:r>
            <a:r>
              <a:rPr lang="fr-FR" sz="2400" cap="all" dirty="0">
                <a:latin typeface="Arial Black" panose="020B0A04020102020204" pitchFamily="34" charset="0"/>
              </a:rPr>
              <a:t> stand</a:t>
            </a:r>
            <a:endParaRPr lang="en-US" sz="2400" cap="all" dirty="0"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5221" y="1218489"/>
            <a:ext cx="11020879" cy="5162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Aft>
                <a:spcPts val="600"/>
              </a:spcAft>
              <a:buFontTx/>
              <a:buAutoNum type="arabicPeriod"/>
            </a:pP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Since April 10th, 2024 PING is officially the primary system for issuing NWs in mainland France and PING’s portal is open to the public.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https://portail.ping-info-nautique.fr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514350" indent="-514350">
              <a:spcAft>
                <a:spcPts val="600"/>
              </a:spcAft>
              <a:buAutoNum type="arabicPeriod"/>
            </a:pP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Operators create and manage NWs using an HMI designed according to their job and skills and reflecting S-124 data model in an ergonomics manner, including drawing tools for geometries.</a:t>
            </a:r>
          </a:p>
          <a:p>
            <a:pPr marL="514350" indent="-514350">
              <a:spcAft>
                <a:spcPts val="600"/>
              </a:spcAft>
              <a:buAutoNum type="arabicPeriod"/>
            </a:pP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NWs created are stored in the PING’s database based on S-124 data model.</a:t>
            </a:r>
          </a:p>
          <a:p>
            <a:pPr marL="514350" indent="-514350">
              <a:spcAft>
                <a:spcPts val="600"/>
              </a:spcAft>
              <a:buAutoNum type="arabicPeriod"/>
            </a:pP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S-53 form of NWs are automatically generated from PING’s database, and next S-124 datasets will also be generated,</a:t>
            </a:r>
          </a:p>
          <a:p>
            <a:pPr>
              <a:spcAft>
                <a:spcPts val="600"/>
              </a:spcAft>
            </a:pPr>
            <a:endParaRPr lang="en-US" sz="2800" dirty="0"/>
          </a:p>
          <a:p>
            <a:pPr lvl="1"/>
            <a:endParaRPr lang="en-US" sz="2800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22604" y="6271312"/>
            <a:ext cx="6746790" cy="501650"/>
          </a:xfrm>
        </p:spPr>
        <p:txBody>
          <a:bodyPr/>
          <a:lstStyle/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</p:spTree>
    <p:extLst>
      <p:ext uri="{BB962C8B-B14F-4D97-AF65-F5344CB8AC3E}">
        <p14:creationId xmlns:p14="http://schemas.microsoft.com/office/powerpoint/2010/main" val="1273401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66" y="818"/>
            <a:ext cx="944537" cy="9416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942458"/>
            <a:ext cx="939567" cy="9453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39567" cy="942458"/>
          </a:xfrm>
          <a:prstGeom prst="rect">
            <a:avLst/>
          </a:prstGeom>
        </p:spPr>
      </p:pic>
      <p:sp>
        <p:nvSpPr>
          <p:cNvPr id="7" name="Title 2">
            <a:extLst>
              <a:ext uri="{FF2B5EF4-FFF2-40B4-BE49-F238E27FC236}">
                <a16:creationId xmlns:a16="http://schemas.microsoft.com/office/drawing/2014/main" id="{FE6D94CB-EDE5-495B-BEC4-A42A4A0713D7}"/>
              </a:ext>
            </a:extLst>
          </p:cNvPr>
          <p:cNvSpPr txBox="1">
            <a:spLocks/>
          </p:cNvSpPr>
          <p:nvPr/>
        </p:nvSpPr>
        <p:spPr>
          <a:xfrm>
            <a:off x="1895287" y="0"/>
            <a:ext cx="10288323" cy="966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cap="all" dirty="0">
                <a:latin typeface="Arial Black" panose="020B0A04020102020204" pitchFamily="34" charset="0"/>
              </a:rPr>
              <a:t> </a:t>
            </a:r>
            <a:r>
              <a:rPr lang="fr-FR" sz="2400" cap="all" dirty="0" err="1">
                <a:latin typeface="Arial Black" panose="020B0A04020102020204" pitchFamily="34" charset="0"/>
              </a:rPr>
              <a:t>considerations</a:t>
            </a:r>
            <a:endParaRPr lang="en-US" sz="2400" cap="all" dirty="0"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5221" y="1218489"/>
            <a:ext cx="11228389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Aft>
                <a:spcPts val="600"/>
              </a:spcAft>
              <a:buAutoNum type="arabicPeriod"/>
            </a:pP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Dual S-53 and S-124 issuing: Principles</a:t>
            </a:r>
          </a:p>
          <a:p>
            <a:pPr marL="971550" lvl="1" indent="-514350">
              <a:spcAft>
                <a:spcPts val="600"/>
              </a:spcAft>
              <a:buAutoNum type="arabicPeriod"/>
            </a:pP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When a NW is published in PING, the S-53 and the S-124 forms are automatically generated from the same entered data. </a:t>
            </a:r>
          </a:p>
          <a:p>
            <a:pPr marL="971550" lvl="1" indent="-514350">
              <a:spcAft>
                <a:spcPts val="600"/>
              </a:spcAft>
              <a:buAutoNum type="arabicPeriod"/>
            </a:pP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There is no possibility to alter manually the S-53 form after the generation (no failure in translation encountered). PING automatically delivers the S-53 NW to the NAVTEX station.</a:t>
            </a:r>
          </a:p>
          <a:p>
            <a:pPr marL="971550" lvl="1" indent="-514350">
              <a:spcAft>
                <a:spcPts val="600"/>
              </a:spcAft>
              <a:buAutoNum type="arabicPeriod"/>
            </a:pP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PING software guarantees that the S-53 and the S-124 forms convey the same information (the two forms are equivalent) with the unique condition that the operator inserts the </a:t>
            </a:r>
            <a:r>
              <a:rPr lang="en-US" sz="2450" b="1" i="1" dirty="0">
                <a:latin typeface="Arial" panose="020B0604020202020204" pitchFamily="34" charset="0"/>
                <a:cs typeface="Arial" panose="020B0604020202020204" pitchFamily="34" charset="0"/>
              </a:rPr>
              <a:t>Position</a:t>
            </a: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 into the </a:t>
            </a:r>
            <a:r>
              <a:rPr lang="en-US" sz="2450" b="1" i="1" dirty="0">
                <a:latin typeface="Arial" panose="020B0604020202020204" pitchFamily="34" charset="0"/>
                <a:cs typeface="Arial" panose="020B0604020202020204" pitchFamily="34" charset="0"/>
              </a:rPr>
              <a:t>Information </a:t>
            </a: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field. </a:t>
            </a:r>
          </a:p>
          <a:p>
            <a:pPr marL="971550" lvl="1" indent="-514350">
              <a:spcAft>
                <a:spcPts val="600"/>
              </a:spcAft>
              <a:buAutoNum type="arabicPeriod"/>
            </a:pP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PING provides a facility to insert the figures of the position from the drawing of the geometry.</a:t>
            </a:r>
          </a:p>
          <a:p>
            <a:pPr marL="971550" lvl="1" indent="-514350">
              <a:spcAft>
                <a:spcPts val="600"/>
              </a:spcAft>
              <a:buAutoNum type="arabicPeriod"/>
            </a:pP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When editing a NW, the operator can see the draft S-53 result. </a:t>
            </a:r>
          </a:p>
          <a:p>
            <a:pPr lvl="1">
              <a:spcAft>
                <a:spcPts val="600"/>
              </a:spcAft>
            </a:pP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sz="2800" dirty="0"/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46612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66" y="818"/>
            <a:ext cx="944537" cy="9416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942458"/>
            <a:ext cx="939567" cy="9453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39567" cy="942458"/>
          </a:xfrm>
          <a:prstGeom prst="rect">
            <a:avLst/>
          </a:prstGeom>
        </p:spPr>
      </p:pic>
      <p:sp>
        <p:nvSpPr>
          <p:cNvPr id="7" name="Title 2">
            <a:extLst>
              <a:ext uri="{FF2B5EF4-FFF2-40B4-BE49-F238E27FC236}">
                <a16:creationId xmlns:a16="http://schemas.microsoft.com/office/drawing/2014/main" id="{FE6D94CB-EDE5-495B-BEC4-A42A4A0713D7}"/>
              </a:ext>
            </a:extLst>
          </p:cNvPr>
          <p:cNvSpPr txBox="1">
            <a:spLocks/>
          </p:cNvSpPr>
          <p:nvPr/>
        </p:nvSpPr>
        <p:spPr>
          <a:xfrm>
            <a:off x="1895287" y="0"/>
            <a:ext cx="10288323" cy="966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cap="all" dirty="0">
                <a:latin typeface="Arial Black" panose="020B0A04020102020204" pitchFamily="34" charset="0"/>
              </a:rPr>
              <a:t> translation </a:t>
            </a:r>
            <a:r>
              <a:rPr lang="fr-FR" sz="2400" cap="all" dirty="0" err="1">
                <a:latin typeface="Arial Black" panose="020B0A04020102020204" pitchFamily="34" charset="0"/>
              </a:rPr>
              <a:t>into</a:t>
            </a:r>
            <a:r>
              <a:rPr lang="fr-FR" sz="2400" cap="all" dirty="0">
                <a:latin typeface="Arial Black" panose="020B0A04020102020204" pitchFamily="34" charset="0"/>
              </a:rPr>
              <a:t> S-53</a:t>
            </a:r>
            <a:endParaRPr lang="en-US" sz="2400" cap="all" dirty="0"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5221" y="1218489"/>
            <a:ext cx="11552349" cy="977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sz="2800" dirty="0"/>
          </a:p>
          <a:p>
            <a:pPr lvl="1"/>
            <a:endParaRPr lang="en-US" sz="2800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22604" y="6271312"/>
            <a:ext cx="6746790" cy="501650"/>
          </a:xfrm>
        </p:spPr>
        <p:txBody>
          <a:bodyPr/>
          <a:lstStyle/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F0A3B6C5-669A-44AB-BB2D-FB674A6073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9565" y="1306882"/>
            <a:ext cx="11094512" cy="4964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182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66" y="818"/>
            <a:ext cx="944537" cy="9416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942458"/>
            <a:ext cx="939567" cy="9453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39567" cy="942458"/>
          </a:xfrm>
          <a:prstGeom prst="rect">
            <a:avLst/>
          </a:prstGeom>
        </p:spPr>
      </p:pic>
      <p:sp>
        <p:nvSpPr>
          <p:cNvPr id="7" name="Title 2">
            <a:extLst>
              <a:ext uri="{FF2B5EF4-FFF2-40B4-BE49-F238E27FC236}">
                <a16:creationId xmlns:a16="http://schemas.microsoft.com/office/drawing/2014/main" id="{FE6D94CB-EDE5-495B-BEC4-A42A4A0713D7}"/>
              </a:ext>
            </a:extLst>
          </p:cNvPr>
          <p:cNvSpPr txBox="1">
            <a:spLocks/>
          </p:cNvSpPr>
          <p:nvPr/>
        </p:nvSpPr>
        <p:spPr>
          <a:xfrm>
            <a:off x="1895287" y="0"/>
            <a:ext cx="10288323" cy="966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cap="all" dirty="0" err="1">
                <a:latin typeface="Arial Black" panose="020B0A04020102020204" pitchFamily="34" charset="0"/>
              </a:rPr>
              <a:t>considerations</a:t>
            </a:r>
            <a:endParaRPr lang="en-US" sz="2400" cap="all" dirty="0"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39565" y="1705451"/>
            <a:ext cx="11112735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Aft>
                <a:spcPts val="600"/>
              </a:spcAft>
              <a:buFontTx/>
              <a:buAutoNum type="arabicPeriod"/>
            </a:pP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NAVAREA II and French regional coordinators in mainland France used PING since 2023 (dozen of operators)</a:t>
            </a:r>
          </a:p>
          <a:p>
            <a:pPr marL="514350" indent="-514350">
              <a:spcAft>
                <a:spcPts val="600"/>
              </a:spcAft>
              <a:buFontTx/>
              <a:buAutoNum type="arabicPeriod"/>
            </a:pP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French coordinators had the habit to use a lot of S-53 NWs text models. Ergonomics adjustments were necessary to facilitate the drafting of the structured NWs. Ergonomics of HMI is crucial to swift from a textual NW to a structured NW. </a:t>
            </a:r>
            <a:endParaRPr lang="en-US" sz="2800" dirty="0"/>
          </a:p>
          <a:p>
            <a:pPr lvl="1"/>
            <a:endParaRPr lang="en-US" sz="2800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22604" y="6271312"/>
            <a:ext cx="6746790" cy="501650"/>
          </a:xfrm>
        </p:spPr>
        <p:txBody>
          <a:bodyPr/>
          <a:lstStyle/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</p:spTree>
    <p:extLst>
      <p:ext uri="{BB962C8B-B14F-4D97-AF65-F5344CB8AC3E}">
        <p14:creationId xmlns:p14="http://schemas.microsoft.com/office/powerpoint/2010/main" val="94728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66" y="818"/>
            <a:ext cx="944537" cy="9416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942458"/>
            <a:ext cx="939567" cy="9453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39567" cy="942458"/>
          </a:xfrm>
          <a:prstGeom prst="rect">
            <a:avLst/>
          </a:prstGeom>
        </p:spPr>
      </p:pic>
      <p:sp>
        <p:nvSpPr>
          <p:cNvPr id="7" name="Title 2">
            <a:extLst>
              <a:ext uri="{FF2B5EF4-FFF2-40B4-BE49-F238E27FC236}">
                <a16:creationId xmlns:a16="http://schemas.microsoft.com/office/drawing/2014/main" id="{FE6D94CB-EDE5-495B-BEC4-A42A4A0713D7}"/>
              </a:ext>
            </a:extLst>
          </p:cNvPr>
          <p:cNvSpPr txBox="1">
            <a:spLocks/>
          </p:cNvSpPr>
          <p:nvPr/>
        </p:nvSpPr>
        <p:spPr>
          <a:xfrm>
            <a:off x="1895287" y="0"/>
            <a:ext cx="10288323" cy="966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cap="all" dirty="0">
                <a:latin typeface="Arial Black" panose="020B0A04020102020204" pitchFamily="34" charset="0"/>
              </a:rPr>
              <a:t> </a:t>
            </a:r>
            <a:r>
              <a:rPr lang="fr-FR" sz="2400" cap="all" dirty="0" err="1">
                <a:latin typeface="Arial Black" panose="020B0A04020102020204" pitchFamily="34" charset="0"/>
              </a:rPr>
              <a:t>considerations</a:t>
            </a:r>
            <a:endParaRPr lang="en-US" sz="2400" cap="all" dirty="0"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5221" y="1218489"/>
            <a:ext cx="11228389" cy="5963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Aft>
                <a:spcPts val="600"/>
              </a:spcAft>
              <a:buFontTx/>
              <a:buAutoNum type="arabicPeriod"/>
            </a:pP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Thousands of NWs had already been produced using PING and so, using the S-124 data model. </a:t>
            </a:r>
            <a:r>
              <a:rPr lang="en-US" sz="2450" b="1" u="sng" dirty="0">
                <a:latin typeface="Arial" panose="020B0604020202020204" pitchFamily="34" charset="0"/>
                <a:cs typeface="Arial" panose="020B0604020202020204" pitchFamily="34" charset="0"/>
              </a:rPr>
              <a:t>There is no case where it was impossible to apply the data model.</a:t>
            </a: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 In some cases, different encoding options are possible.</a:t>
            </a:r>
          </a:p>
          <a:p>
            <a:pPr marL="514350" indent="-514350">
              <a:spcAft>
                <a:spcPts val="600"/>
              </a:spcAft>
              <a:buFontTx/>
              <a:buAutoNum type="arabicPeriod"/>
            </a:pP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The NW is drafted and published in few minutes (less than the maximum 30 minutes).</a:t>
            </a:r>
          </a:p>
          <a:p>
            <a:pPr marL="514350" indent="-514350">
              <a:spcAft>
                <a:spcPts val="600"/>
              </a:spcAft>
              <a:buFontTx/>
              <a:buAutoNum type="arabicPeriod"/>
            </a:pP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To reduce the drafting of free text, we added a list of </a:t>
            </a:r>
            <a:r>
              <a:rPr lang="en-US" sz="2450" b="1" i="1" dirty="0">
                <a:latin typeface="Arial" panose="020B0604020202020204" pitchFamily="34" charset="0"/>
                <a:cs typeface="Arial" panose="020B0604020202020204" pitchFamily="34" charset="0"/>
              </a:rPr>
              <a:t>standardized expressions </a:t>
            </a: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to be inserted into </a:t>
            </a:r>
            <a:r>
              <a:rPr lang="en-US" sz="2450" b="1" dirty="0" err="1">
                <a:latin typeface="Arial" panose="020B0604020202020204" pitchFamily="34" charset="0"/>
                <a:cs typeface="Arial" panose="020B0604020202020204" pitchFamily="34" charset="0"/>
              </a:rPr>
              <a:t>WarningInformation</a:t>
            </a: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/information</a:t>
            </a:r>
          </a:p>
          <a:p>
            <a:pPr lvl="1">
              <a:spcAft>
                <a:spcPts val="600"/>
              </a:spcAft>
            </a:pP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50" b="1" i="1" dirty="0">
                <a:latin typeface="Arial" panose="020B0604020202020204" pitchFamily="34" charset="0"/>
                <a:cs typeface="Arial" panose="020B0604020202020204" pitchFamily="34" charset="0"/>
              </a:rPr>
              <a:t>Wide berth requested, Navigate with caution, Hazardous to 	navigation, In progress, Until further notice, etc.</a:t>
            </a:r>
          </a:p>
          <a:p>
            <a:pPr lvl="1">
              <a:spcAft>
                <a:spcPts val="600"/>
              </a:spcAft>
            </a:pP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=&gt; The quality of NWs is improved (less typos, less position mistakes)</a:t>
            </a:r>
          </a:p>
          <a:p>
            <a:pPr lvl="1">
              <a:spcAft>
                <a:spcPts val="600"/>
              </a:spcAft>
            </a:pPr>
            <a:endParaRPr lang="en-US" sz="24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sz="2800" dirty="0"/>
          </a:p>
          <a:p>
            <a:pPr lvl="1"/>
            <a:endParaRPr lang="en-US" sz="2800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22604" y="6271312"/>
            <a:ext cx="6746790" cy="501650"/>
          </a:xfrm>
        </p:spPr>
        <p:txBody>
          <a:bodyPr/>
          <a:lstStyle/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</p:spTree>
    <p:extLst>
      <p:ext uri="{BB962C8B-B14F-4D97-AF65-F5344CB8AC3E}">
        <p14:creationId xmlns:p14="http://schemas.microsoft.com/office/powerpoint/2010/main" val="3375218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66" y="818"/>
            <a:ext cx="944537" cy="9416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942458"/>
            <a:ext cx="939567" cy="9453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39567" cy="942458"/>
          </a:xfrm>
          <a:prstGeom prst="rect">
            <a:avLst/>
          </a:prstGeom>
        </p:spPr>
      </p:pic>
      <p:sp>
        <p:nvSpPr>
          <p:cNvPr id="7" name="Title 2">
            <a:extLst>
              <a:ext uri="{FF2B5EF4-FFF2-40B4-BE49-F238E27FC236}">
                <a16:creationId xmlns:a16="http://schemas.microsoft.com/office/drawing/2014/main" id="{FE6D94CB-EDE5-495B-BEC4-A42A4A0713D7}"/>
              </a:ext>
            </a:extLst>
          </p:cNvPr>
          <p:cNvSpPr txBox="1">
            <a:spLocks/>
          </p:cNvSpPr>
          <p:nvPr/>
        </p:nvSpPr>
        <p:spPr>
          <a:xfrm>
            <a:off x="1895287" y="0"/>
            <a:ext cx="10288323" cy="966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cap="all" dirty="0">
                <a:latin typeface="Arial Black" panose="020B0A04020102020204" pitchFamily="34" charset="0"/>
              </a:rPr>
              <a:t> </a:t>
            </a:r>
            <a:r>
              <a:rPr lang="fr-FR" sz="2400" cap="all" dirty="0" err="1">
                <a:latin typeface="Arial Black" panose="020B0A04020102020204" pitchFamily="34" charset="0"/>
              </a:rPr>
              <a:t>considerations</a:t>
            </a:r>
            <a:endParaRPr lang="en-US" sz="2400" cap="all" dirty="0"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04665" y="1887824"/>
            <a:ext cx="11552349" cy="2716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Aft>
                <a:spcPts val="600"/>
              </a:spcAft>
              <a:buFontTx/>
              <a:buAutoNum type="arabicPeriod"/>
            </a:pP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The use of some S-124 concepts by coordinators still needs to be reinforced:</a:t>
            </a:r>
          </a:p>
          <a:p>
            <a:pPr marL="971550" lvl="1" indent="-514350">
              <a:spcAft>
                <a:spcPts val="600"/>
              </a:spcAft>
              <a:buAutoNum type="arabicPeriod"/>
            </a:pP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Hazards types </a:t>
            </a:r>
          </a:p>
          <a:p>
            <a:pPr marL="971550" lvl="1" indent="-514350">
              <a:spcAft>
                <a:spcPts val="600"/>
              </a:spcAft>
              <a:buAutoNum type="arabicPeriod"/>
            </a:pP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Period  of an hazard</a:t>
            </a:r>
          </a:p>
          <a:p>
            <a:pPr marL="971550" lvl="1" indent="-514350">
              <a:spcAft>
                <a:spcPts val="600"/>
              </a:spcAft>
              <a:buAutoNum type="arabicPeriod"/>
            </a:pP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NW divided into parts	</a:t>
            </a:r>
            <a:endParaRPr lang="en-US" sz="2800" dirty="0"/>
          </a:p>
          <a:p>
            <a:pPr lvl="1"/>
            <a:endParaRPr lang="en-US" sz="2800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22604" y="6271312"/>
            <a:ext cx="6746790" cy="501650"/>
          </a:xfrm>
        </p:spPr>
        <p:txBody>
          <a:bodyPr/>
          <a:lstStyle/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</p:spTree>
    <p:extLst>
      <p:ext uri="{BB962C8B-B14F-4D97-AF65-F5344CB8AC3E}">
        <p14:creationId xmlns:p14="http://schemas.microsoft.com/office/powerpoint/2010/main" val="2036251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66" y="818"/>
            <a:ext cx="944537" cy="9416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942458"/>
            <a:ext cx="939567" cy="9453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39567" cy="942458"/>
          </a:xfrm>
          <a:prstGeom prst="rect">
            <a:avLst/>
          </a:prstGeom>
        </p:spPr>
      </p:pic>
      <p:sp>
        <p:nvSpPr>
          <p:cNvPr id="7" name="Title 2">
            <a:extLst>
              <a:ext uri="{FF2B5EF4-FFF2-40B4-BE49-F238E27FC236}">
                <a16:creationId xmlns:a16="http://schemas.microsoft.com/office/drawing/2014/main" id="{FE6D94CB-EDE5-495B-BEC4-A42A4A0713D7}"/>
              </a:ext>
            </a:extLst>
          </p:cNvPr>
          <p:cNvSpPr txBox="1">
            <a:spLocks/>
          </p:cNvSpPr>
          <p:nvPr/>
        </p:nvSpPr>
        <p:spPr>
          <a:xfrm>
            <a:off x="1895287" y="0"/>
            <a:ext cx="10288323" cy="966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400" cap="all" dirty="0">
                <a:latin typeface="Arial Black" panose="020B0A04020102020204" pitchFamily="34" charset="0"/>
              </a:rPr>
              <a:t> </a:t>
            </a:r>
            <a:r>
              <a:rPr lang="fr-FR" sz="2400" cap="all" dirty="0" err="1">
                <a:latin typeface="Arial Black" panose="020B0A04020102020204" pitchFamily="34" charset="0"/>
              </a:rPr>
              <a:t>considerations</a:t>
            </a:r>
            <a:endParaRPr lang="en-US" sz="2400" cap="all" dirty="0">
              <a:latin typeface="Arial Black" panose="020B0A04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5221" y="1218489"/>
            <a:ext cx="11097079" cy="6194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spcAft>
                <a:spcPts val="600"/>
              </a:spcAft>
              <a:buAutoNum type="arabicPeriod"/>
            </a:pP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Some notions of the S-124 data model are not implemented because, for the time being, we consider that they are not useful for French NWs. This simplifies the drafting of the NW.  Not implemented:</a:t>
            </a:r>
          </a:p>
          <a:p>
            <a:pPr marL="971550" lvl="1" indent="-514350">
              <a:spcAft>
                <a:spcPts val="600"/>
              </a:spcAft>
              <a:buAutoNum type="arabicPeriod"/>
            </a:pPr>
            <a:r>
              <a:rPr lang="en-US" sz="2450" b="1" dirty="0" err="1">
                <a:latin typeface="Arial" panose="020B0604020202020204" pitchFamily="34" charset="0"/>
                <a:cs typeface="Arial" panose="020B0604020202020204" pitchFamily="34" charset="0"/>
              </a:rPr>
              <a:t>NAVWARNPreamble</a:t>
            </a: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/title</a:t>
            </a:r>
          </a:p>
          <a:p>
            <a:pPr marL="971550" lvl="1" indent="-514350">
              <a:spcAft>
                <a:spcPts val="600"/>
              </a:spcAft>
              <a:buAutoNum type="arabicPeriod"/>
            </a:pP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NAVWARN/</a:t>
            </a:r>
            <a:r>
              <a:rPr lang="en-US" sz="2450" b="1" dirty="0" err="1">
                <a:latin typeface="Arial" panose="020B0604020202020204" pitchFamily="34" charset="0"/>
                <a:cs typeface="Arial" panose="020B0604020202020204" pitchFamily="34" charset="0"/>
              </a:rPr>
              <a:t>affectedChartPublication</a:t>
            </a:r>
            <a:endParaRPr lang="en-US" sz="24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>
              <a:spcAft>
                <a:spcPts val="600"/>
              </a:spcAft>
              <a:buAutoNum type="arabicPeriod"/>
            </a:pPr>
            <a:r>
              <a:rPr lang="en-US" sz="2450" b="1" dirty="0" err="1">
                <a:latin typeface="Arial" panose="020B0604020202020204" pitchFamily="34" charset="0"/>
                <a:cs typeface="Arial" panose="020B0604020202020204" pitchFamily="34" charset="0"/>
              </a:rPr>
              <a:t>NAVWARNPart</a:t>
            </a: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450" b="1" dirty="0" err="1">
                <a:latin typeface="Arial" panose="020B0604020202020204" pitchFamily="34" charset="0"/>
                <a:cs typeface="Arial" panose="020B0604020202020204" pitchFamily="34" charset="0"/>
              </a:rPr>
              <a:t>featureName</a:t>
            </a:r>
            <a:endParaRPr lang="en-US" sz="24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>
              <a:spcAft>
                <a:spcPts val="600"/>
              </a:spcAft>
              <a:buAutoNum type="arabicPeriod"/>
            </a:pPr>
            <a:r>
              <a:rPr lang="en-US" sz="2450" b="1" dirty="0" err="1">
                <a:latin typeface="Arial" panose="020B0604020202020204" pitchFamily="34" charset="0"/>
                <a:cs typeface="Arial" panose="020B0604020202020204" pitchFamily="34" charset="0"/>
              </a:rPr>
              <a:t>NAVWARNPart</a:t>
            </a: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450" b="1" dirty="0" err="1">
                <a:latin typeface="Arial" panose="020B0604020202020204" pitchFamily="34" charset="0"/>
                <a:cs typeface="Arial" panose="020B0604020202020204" pitchFamily="34" charset="0"/>
              </a:rPr>
              <a:t>featureReference</a:t>
            </a:r>
            <a:endParaRPr lang="en-US" sz="24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>
              <a:spcAft>
                <a:spcPts val="600"/>
              </a:spcAft>
              <a:buAutoNum type="arabicPeriod"/>
            </a:pPr>
            <a:r>
              <a:rPr lang="en-US" sz="2450" b="1" dirty="0" err="1">
                <a:latin typeface="Arial" panose="020B0604020202020204" pitchFamily="34" charset="0"/>
                <a:cs typeface="Arial" panose="020B0604020202020204" pitchFamily="34" charset="0"/>
              </a:rPr>
              <a:t>NAVWARNPart</a:t>
            </a: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 /restriction</a:t>
            </a:r>
          </a:p>
          <a:p>
            <a:pPr marL="971550" lvl="1" indent="-514350">
              <a:spcAft>
                <a:spcPts val="600"/>
              </a:spcAft>
              <a:buAutoNum type="arabicPeriod"/>
            </a:pPr>
            <a:r>
              <a:rPr lang="en-US" sz="2450" b="1" dirty="0" err="1">
                <a:latin typeface="Arial" panose="020B0604020202020204" pitchFamily="34" charset="0"/>
                <a:cs typeface="Arial" panose="020B0604020202020204" pitchFamily="34" charset="0"/>
              </a:rPr>
              <a:t>TextPlacement</a:t>
            </a:r>
            <a:endParaRPr lang="en-US" sz="24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1550" lvl="1" indent="-514350">
              <a:spcAft>
                <a:spcPts val="600"/>
              </a:spcAft>
              <a:buAutoNum type="arabicPeriod"/>
            </a:pPr>
            <a:endParaRPr lang="en-US" sz="24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spcAft>
                <a:spcPts val="600"/>
              </a:spcAft>
              <a:buAutoNum type="arabicPeriod"/>
            </a:pP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No validation checks implemented  - We expect to use a third-party software when available</a:t>
            </a:r>
          </a:p>
          <a:p>
            <a:pPr lvl="1">
              <a:spcAft>
                <a:spcPts val="600"/>
              </a:spcAft>
            </a:pPr>
            <a:r>
              <a:rPr lang="en-US" sz="245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sz="2800" dirty="0"/>
          </a:p>
          <a:p>
            <a:pPr lvl="1"/>
            <a:endParaRPr lang="en-US" sz="2800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22604" y="6271312"/>
            <a:ext cx="6746790" cy="501650"/>
          </a:xfrm>
        </p:spPr>
        <p:txBody>
          <a:bodyPr/>
          <a:lstStyle/>
          <a:p>
            <a:r>
              <a:rPr lang="en-GB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Valparaiso, Chile 2 - 6 September 2024</a:t>
            </a:r>
          </a:p>
        </p:txBody>
      </p:sp>
    </p:spTree>
    <p:extLst>
      <p:ext uri="{BB962C8B-B14F-4D97-AF65-F5344CB8AC3E}">
        <p14:creationId xmlns:p14="http://schemas.microsoft.com/office/powerpoint/2010/main" val="3099356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847</Words>
  <Application>Microsoft Office PowerPoint</Application>
  <PresentationFormat>Grand écran</PresentationFormat>
  <Paragraphs>74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Office Theme</vt:lpstr>
      <vt:lpstr>S-124 Development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International Hydrographic Bureau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Isabelle Belmonte</dc:creator>
  <cp:lastModifiedBy>Amandine Lefrancois, DOPS/PSM/NA/REG-NAV</cp:lastModifiedBy>
  <cp:revision>19</cp:revision>
  <dcterms:created xsi:type="dcterms:W3CDTF">2019-06-25T12:28:44Z</dcterms:created>
  <dcterms:modified xsi:type="dcterms:W3CDTF">2024-08-29T14:32:42Z</dcterms:modified>
</cp:coreProperties>
</file>