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0" r:id="rId7"/>
    <p:sldId id="263" r:id="rId8"/>
    <p:sldId id="261" r:id="rId9"/>
    <p:sldId id="259" r:id="rId10"/>
    <p:sldId id="262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84A"/>
    <a:srgbClr val="01B6AD"/>
    <a:srgbClr val="1EA9D4"/>
    <a:srgbClr val="333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59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 Sheldon" userId="b0e9a63f-9fb6-4eba-9e8d-92606beee669" providerId="ADAL" clId="{CEBA7C7F-59B5-4243-B621-B6F0464CDD0C}"/>
    <pc:docChg chg="undo custSel addSld delSld modSld sldOrd">
      <pc:chgData name="Matt Sheldon" userId="b0e9a63f-9fb6-4eba-9e8d-92606beee669" providerId="ADAL" clId="{CEBA7C7F-59B5-4243-B621-B6F0464CDD0C}" dt="2024-08-15T10:21:09.253" v="6307"/>
      <pc:docMkLst>
        <pc:docMk/>
      </pc:docMkLst>
      <pc:sldChg chg="modSp mod">
        <pc:chgData name="Matt Sheldon" userId="b0e9a63f-9fb6-4eba-9e8d-92606beee669" providerId="ADAL" clId="{CEBA7C7F-59B5-4243-B621-B6F0464CDD0C}" dt="2024-08-14T09:41:10.994" v="6209" actId="6549"/>
        <pc:sldMkLst>
          <pc:docMk/>
          <pc:sldMk cId="617925195" sldId="256"/>
        </pc:sldMkLst>
        <pc:spChg chg="mod">
          <ac:chgData name="Matt Sheldon" userId="b0e9a63f-9fb6-4eba-9e8d-92606beee669" providerId="ADAL" clId="{CEBA7C7F-59B5-4243-B621-B6F0464CDD0C}" dt="2024-08-14T09:41:10.994" v="6209" actId="6549"/>
          <ac:spMkLst>
            <pc:docMk/>
            <pc:sldMk cId="617925195" sldId="256"/>
            <ac:spMk id="6" creationId="{00000000-0000-0000-0000-000000000000}"/>
          </ac:spMkLst>
        </pc:spChg>
        <pc:spChg chg="mod">
          <ac:chgData name="Matt Sheldon" userId="b0e9a63f-9fb6-4eba-9e8d-92606beee669" providerId="ADAL" clId="{CEBA7C7F-59B5-4243-B621-B6F0464CDD0C}" dt="2024-08-13T11:20:51.237" v="108" actId="20577"/>
          <ac:spMkLst>
            <pc:docMk/>
            <pc:sldMk cId="617925195" sldId="256"/>
            <ac:spMk id="10" creationId="{00000000-0000-0000-0000-000000000000}"/>
          </ac:spMkLst>
        </pc:spChg>
      </pc:sldChg>
      <pc:sldChg chg="addSp delSp modSp mod">
        <pc:chgData name="Matt Sheldon" userId="b0e9a63f-9fb6-4eba-9e8d-92606beee669" providerId="ADAL" clId="{CEBA7C7F-59B5-4243-B621-B6F0464CDD0C}" dt="2024-08-14T09:20:51.895" v="5832" actId="20577"/>
        <pc:sldMkLst>
          <pc:docMk/>
          <pc:sldMk cId="2386643839" sldId="257"/>
        </pc:sldMkLst>
        <pc:spChg chg="add mod">
          <ac:chgData name="Matt Sheldon" userId="b0e9a63f-9fb6-4eba-9e8d-92606beee669" providerId="ADAL" clId="{CEBA7C7F-59B5-4243-B621-B6F0464CDD0C}" dt="2024-08-14T09:20:51.895" v="5832" actId="20577"/>
          <ac:spMkLst>
            <pc:docMk/>
            <pc:sldMk cId="2386643839" sldId="257"/>
            <ac:spMk id="2" creationId="{1287FAC7-FD8A-8D9B-3A73-C93DD2C0AE1A}"/>
          </ac:spMkLst>
        </pc:spChg>
        <pc:spChg chg="mod">
          <ac:chgData name="Matt Sheldon" userId="b0e9a63f-9fb6-4eba-9e8d-92606beee669" providerId="ADAL" clId="{CEBA7C7F-59B5-4243-B621-B6F0464CDD0C}" dt="2024-08-13T12:18:40.121" v="295" actId="20577"/>
          <ac:spMkLst>
            <pc:docMk/>
            <pc:sldMk cId="2386643839" sldId="257"/>
            <ac:spMk id="7" creationId="{FE6D94CB-EDE5-495B-BEC4-A42A4A0713D7}"/>
          </ac:spMkLst>
        </pc:spChg>
        <pc:graphicFrameChg chg="del">
          <ac:chgData name="Matt Sheldon" userId="b0e9a63f-9fb6-4eba-9e8d-92606beee669" providerId="ADAL" clId="{CEBA7C7F-59B5-4243-B621-B6F0464CDD0C}" dt="2024-08-13T12:15:27.227" v="159" actId="478"/>
          <ac:graphicFrameMkLst>
            <pc:docMk/>
            <pc:sldMk cId="2386643839" sldId="257"/>
            <ac:graphicFrameMk id="16" creationId="{0545F1C1-EE4A-83FD-71D3-2474F2F6ADC6}"/>
          </ac:graphicFrameMkLst>
        </pc:graphicFrameChg>
      </pc:sldChg>
      <pc:sldChg chg="modSp mod">
        <pc:chgData name="Matt Sheldon" userId="b0e9a63f-9fb6-4eba-9e8d-92606beee669" providerId="ADAL" clId="{CEBA7C7F-59B5-4243-B621-B6F0464CDD0C}" dt="2024-08-14T09:34:48.771" v="6198" actId="20577"/>
        <pc:sldMkLst>
          <pc:docMk/>
          <pc:sldMk cId="4192743100" sldId="259"/>
        </pc:sldMkLst>
        <pc:spChg chg="mod">
          <ac:chgData name="Matt Sheldon" userId="b0e9a63f-9fb6-4eba-9e8d-92606beee669" providerId="ADAL" clId="{CEBA7C7F-59B5-4243-B621-B6F0464CDD0C}" dt="2024-08-14T09:34:48.771" v="6198" actId="20577"/>
          <ac:spMkLst>
            <pc:docMk/>
            <pc:sldMk cId="4192743100" sldId="259"/>
            <ac:spMk id="2" creationId="{5F4B49A5-A222-437F-A30C-C1D60B02C567}"/>
          </ac:spMkLst>
        </pc:spChg>
      </pc:sldChg>
      <pc:sldChg chg="modSp mod">
        <pc:chgData name="Matt Sheldon" userId="b0e9a63f-9fb6-4eba-9e8d-92606beee669" providerId="ADAL" clId="{CEBA7C7F-59B5-4243-B621-B6F0464CDD0C}" dt="2024-08-14T10:48:17.506" v="6289" actId="12"/>
        <pc:sldMkLst>
          <pc:docMk/>
          <pc:sldMk cId="3201701242" sldId="260"/>
        </pc:sldMkLst>
        <pc:spChg chg="mod">
          <ac:chgData name="Matt Sheldon" userId="b0e9a63f-9fb6-4eba-9e8d-92606beee669" providerId="ADAL" clId="{CEBA7C7F-59B5-4243-B621-B6F0464CDD0C}" dt="2024-08-14T08:47:53.543" v="4760" actId="20577"/>
          <ac:spMkLst>
            <pc:docMk/>
            <pc:sldMk cId="3201701242" sldId="260"/>
            <ac:spMk id="7" creationId="{FE6D94CB-EDE5-495B-BEC4-A42A4A0713D7}"/>
          </ac:spMkLst>
        </pc:spChg>
        <pc:graphicFrameChg chg="mod modGraphic">
          <ac:chgData name="Matt Sheldon" userId="b0e9a63f-9fb6-4eba-9e8d-92606beee669" providerId="ADAL" clId="{CEBA7C7F-59B5-4243-B621-B6F0464CDD0C}" dt="2024-08-14T10:48:17.506" v="6289" actId="12"/>
          <ac:graphicFrameMkLst>
            <pc:docMk/>
            <pc:sldMk cId="3201701242" sldId="260"/>
            <ac:graphicFrameMk id="16" creationId="{0545F1C1-EE4A-83FD-71D3-2474F2F6ADC6}"/>
          </ac:graphicFrameMkLst>
        </pc:graphicFrameChg>
      </pc:sldChg>
      <pc:sldChg chg="modSp mod ord">
        <pc:chgData name="Matt Sheldon" userId="b0e9a63f-9fb6-4eba-9e8d-92606beee669" providerId="ADAL" clId="{CEBA7C7F-59B5-4243-B621-B6F0464CDD0C}" dt="2024-08-14T09:40:30.034" v="6205" actId="20577"/>
        <pc:sldMkLst>
          <pc:docMk/>
          <pc:sldMk cId="2238116194" sldId="261"/>
        </pc:sldMkLst>
        <pc:spChg chg="mod">
          <ac:chgData name="Matt Sheldon" userId="b0e9a63f-9fb6-4eba-9e8d-92606beee669" providerId="ADAL" clId="{CEBA7C7F-59B5-4243-B621-B6F0464CDD0C}" dt="2024-08-14T09:40:30.034" v="6205" actId="20577"/>
          <ac:spMkLst>
            <pc:docMk/>
            <pc:sldMk cId="2238116194" sldId="261"/>
            <ac:spMk id="2" creationId="{1287FAC7-FD8A-8D9B-3A73-C93DD2C0AE1A}"/>
          </ac:spMkLst>
        </pc:spChg>
      </pc:sldChg>
      <pc:sldChg chg="addSp delSp modSp mod">
        <pc:chgData name="Matt Sheldon" userId="b0e9a63f-9fb6-4eba-9e8d-92606beee669" providerId="ADAL" clId="{CEBA7C7F-59B5-4243-B621-B6F0464CDD0C}" dt="2024-08-15T09:39:57.513" v="6295" actId="20577"/>
        <pc:sldMkLst>
          <pc:docMk/>
          <pc:sldMk cId="2503874545" sldId="262"/>
        </pc:sldMkLst>
        <pc:spChg chg="del">
          <ac:chgData name="Matt Sheldon" userId="b0e9a63f-9fb6-4eba-9e8d-92606beee669" providerId="ADAL" clId="{CEBA7C7F-59B5-4243-B621-B6F0464CDD0C}" dt="2024-08-14T08:31:13.669" v="4277" actId="478"/>
          <ac:spMkLst>
            <pc:docMk/>
            <pc:sldMk cId="2503874545" sldId="262"/>
            <ac:spMk id="2" creationId="{5F4B49A5-A222-437F-A30C-C1D60B02C567}"/>
          </ac:spMkLst>
        </pc:spChg>
        <pc:spChg chg="mod">
          <ac:chgData name="Matt Sheldon" userId="b0e9a63f-9fb6-4eba-9e8d-92606beee669" providerId="ADAL" clId="{CEBA7C7F-59B5-4243-B621-B6F0464CDD0C}" dt="2024-08-15T09:39:57.513" v="6295" actId="20577"/>
          <ac:spMkLst>
            <pc:docMk/>
            <pc:sldMk cId="2503874545" sldId="262"/>
            <ac:spMk id="7" creationId="{FE6D94CB-EDE5-495B-BEC4-A42A4A0713D7}"/>
          </ac:spMkLst>
        </pc:spChg>
        <pc:picChg chg="add mod">
          <ac:chgData name="Matt Sheldon" userId="b0e9a63f-9fb6-4eba-9e8d-92606beee669" providerId="ADAL" clId="{CEBA7C7F-59B5-4243-B621-B6F0464CDD0C}" dt="2024-08-14T08:32:32.314" v="4346" actId="1076"/>
          <ac:picMkLst>
            <pc:docMk/>
            <pc:sldMk cId="2503874545" sldId="262"/>
            <ac:picMk id="3" creationId="{0EF1996E-BEFB-BD06-F2EF-578484E446D9}"/>
          </ac:picMkLst>
        </pc:picChg>
        <pc:picChg chg="add mod">
          <ac:chgData name="Matt Sheldon" userId="b0e9a63f-9fb6-4eba-9e8d-92606beee669" providerId="ADAL" clId="{CEBA7C7F-59B5-4243-B621-B6F0464CDD0C}" dt="2024-08-14T08:32:33.854" v="4347" actId="1076"/>
          <ac:picMkLst>
            <pc:docMk/>
            <pc:sldMk cId="2503874545" sldId="262"/>
            <ac:picMk id="9" creationId="{FB1C4F41-74A4-657A-3FA6-1B8CF47D24BE}"/>
          </ac:picMkLst>
        </pc:picChg>
      </pc:sldChg>
      <pc:sldChg chg="modSp">
        <pc:chgData name="Matt Sheldon" userId="b0e9a63f-9fb6-4eba-9e8d-92606beee669" providerId="ADAL" clId="{CEBA7C7F-59B5-4243-B621-B6F0464CDD0C}" dt="2024-08-15T10:21:09.253" v="6307"/>
        <pc:sldMkLst>
          <pc:docMk/>
          <pc:sldMk cId="3916194138" sldId="263"/>
        </pc:sldMkLst>
        <pc:graphicFrameChg chg="mod">
          <ac:chgData name="Matt Sheldon" userId="b0e9a63f-9fb6-4eba-9e8d-92606beee669" providerId="ADAL" clId="{CEBA7C7F-59B5-4243-B621-B6F0464CDD0C}" dt="2024-08-15T10:21:09.253" v="6307"/>
          <ac:graphicFrameMkLst>
            <pc:docMk/>
            <pc:sldMk cId="3916194138" sldId="263"/>
            <ac:graphicFrameMk id="16" creationId="{0545F1C1-EE4A-83FD-71D3-2474F2F6ADC6}"/>
          </ac:graphicFrameMkLst>
        </pc:graphicFrameChg>
      </pc:sldChg>
      <pc:sldChg chg="add del">
        <pc:chgData name="Matt Sheldon" userId="b0e9a63f-9fb6-4eba-9e8d-92606beee669" providerId="ADAL" clId="{CEBA7C7F-59B5-4243-B621-B6F0464CDD0C}" dt="2024-08-14T08:31:02.538" v="4275" actId="2696"/>
        <pc:sldMkLst>
          <pc:docMk/>
          <pc:sldMk cId="4259684882" sldId="26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63E5-8A7B-4034-A0F5-4D60A1F3300D}" type="datetimeFigureOut">
              <a:rPr lang="fr-FR" smtClean="0"/>
              <a:t>15/08/2024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81BC-F749-45AB-990A-0977D418133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0208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63E5-8A7B-4034-A0F5-4D60A1F3300D}" type="datetimeFigureOut">
              <a:rPr lang="fr-FR" smtClean="0"/>
              <a:t>15/08/2024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81BC-F749-45AB-990A-0977D418133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5535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63E5-8A7B-4034-A0F5-4D60A1F3300D}" type="datetimeFigureOut">
              <a:rPr lang="fr-FR" smtClean="0"/>
              <a:t>15/08/2024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81BC-F749-45AB-990A-0977D418133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002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63E5-8A7B-4034-A0F5-4D60A1F3300D}" type="datetimeFigureOut">
              <a:rPr lang="fr-FR" smtClean="0"/>
              <a:t>15/08/2024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81BC-F749-45AB-990A-0977D418133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4016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63E5-8A7B-4034-A0F5-4D60A1F3300D}" type="datetimeFigureOut">
              <a:rPr lang="fr-FR" smtClean="0"/>
              <a:t>15/08/2024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81BC-F749-45AB-990A-0977D418133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2202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63E5-8A7B-4034-A0F5-4D60A1F3300D}" type="datetimeFigureOut">
              <a:rPr lang="fr-FR" smtClean="0"/>
              <a:t>15/08/2024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81BC-F749-45AB-990A-0977D418133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1855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63E5-8A7B-4034-A0F5-4D60A1F3300D}" type="datetimeFigureOut">
              <a:rPr lang="fr-FR" smtClean="0"/>
              <a:t>15/08/2024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81BC-F749-45AB-990A-0977D418133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3300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63E5-8A7B-4034-A0F5-4D60A1F3300D}" type="datetimeFigureOut">
              <a:rPr lang="fr-FR" smtClean="0"/>
              <a:t>15/08/2024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81BC-F749-45AB-990A-0977D418133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7825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63E5-8A7B-4034-A0F5-4D60A1F3300D}" type="datetimeFigureOut">
              <a:rPr lang="fr-FR" smtClean="0"/>
              <a:t>15/08/2024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81BC-F749-45AB-990A-0977D418133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295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63E5-8A7B-4034-A0F5-4D60A1F3300D}" type="datetimeFigureOut">
              <a:rPr lang="fr-FR" smtClean="0"/>
              <a:t>15/08/2024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81BC-F749-45AB-990A-0977D418133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2602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63E5-8A7B-4034-A0F5-4D60A1F3300D}" type="datetimeFigureOut">
              <a:rPr lang="fr-FR" smtClean="0"/>
              <a:t>15/08/2024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81BC-F749-45AB-990A-0977D418133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4688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C63E5-8A7B-4034-A0F5-4D60A1F3300D}" type="datetimeFigureOut">
              <a:rPr lang="fr-FR" smtClean="0"/>
              <a:t>15/08/2024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681BC-F749-45AB-990A-0977D418133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693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7" Type="http://schemas.openxmlformats.org/officeDocument/2006/relationships/image" Target="../media/image6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6" Type="http://schemas.openxmlformats.org/officeDocument/2006/relationships/image" Target="cid:image008.jpg@01DA2698.3CB01C70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22604" y="6271312"/>
            <a:ext cx="6746790" cy="501650"/>
          </a:xfrm>
        </p:spPr>
        <p:txBody>
          <a:bodyPr/>
          <a:lstStyle/>
          <a:p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Valparaiso, Chile 2 - 6 September 2024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031" y="0"/>
            <a:ext cx="3437937" cy="114597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0" y="135860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Update - North Sea Maritime Safety Information Working Group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524000" y="4180879"/>
            <a:ext cx="9144000" cy="1655762"/>
          </a:xfrm>
        </p:spPr>
        <p:txBody>
          <a:bodyPr>
            <a:normAutofit/>
          </a:bodyPr>
          <a:lstStyle/>
          <a:p>
            <a:r>
              <a:rPr lang="en-US" sz="3100" b="1" dirty="0">
                <a:solidFill>
                  <a:srgbClr val="00A9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NAVAREA I (UK)</a:t>
            </a:r>
          </a:p>
        </p:txBody>
      </p:sp>
    </p:spTree>
    <p:extLst>
      <p:ext uri="{BB962C8B-B14F-4D97-AF65-F5344CB8AC3E}">
        <p14:creationId xmlns:p14="http://schemas.microsoft.com/office/powerpoint/2010/main" val="617925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66" y="818"/>
            <a:ext cx="944537" cy="9416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942458"/>
            <a:ext cx="939567" cy="9453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39567" cy="942458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FE6D94CB-EDE5-495B-BEC4-A42A4A0713D7}"/>
              </a:ext>
            </a:extLst>
          </p:cNvPr>
          <p:cNvSpPr txBox="1">
            <a:spLocks/>
          </p:cNvSpPr>
          <p:nvPr/>
        </p:nvSpPr>
        <p:spPr>
          <a:xfrm>
            <a:off x="1895287" y="0"/>
            <a:ext cx="10288323" cy="9668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cap="all" dirty="0">
                <a:latin typeface="Arial Black" panose="020B0A04020102020204" pitchFamily="34" charset="0"/>
              </a:rPr>
              <a:t>NSMSI WORKING GROUP 23/24 Meetings</a:t>
            </a:r>
            <a:endParaRPr lang="en-US" sz="2400" cap="all" dirty="0">
              <a:latin typeface="Arial Black" panose="020B0A040201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22604" y="6271312"/>
            <a:ext cx="6746790" cy="501650"/>
          </a:xfrm>
        </p:spPr>
        <p:txBody>
          <a:bodyPr/>
          <a:lstStyle/>
          <a:p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Valparaiso, Chile 2 - 6 September 2024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87FAC7-FD8A-8D9B-3A73-C93DD2C0AE1A}"/>
              </a:ext>
            </a:extLst>
          </p:cNvPr>
          <p:cNvSpPr txBox="1"/>
          <p:nvPr/>
        </p:nvSpPr>
        <p:spPr>
          <a:xfrm>
            <a:off x="1884103" y="966850"/>
            <a:ext cx="8447315" cy="5986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Black" panose="020B0A04020102020204" pitchFamily="34" charset="0"/>
                <a:cs typeface="Arial" panose="020B0604020202020204" pitchFamily="34" charset="0"/>
              </a:rPr>
              <a:t>The working Group have met twice since WWNWS 15;</a:t>
            </a:r>
          </a:p>
          <a:p>
            <a:endParaRPr lang="en-US" sz="900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 person between 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28 – 29th November 2023 and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virtual meeting on 25</a:t>
            </a:r>
            <a:r>
              <a:rPr lang="en-GB" sz="16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June 2024 </a:t>
            </a:r>
          </a:p>
          <a:p>
            <a:endParaRPr lang="en-GB" sz="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Headline Topics:</a:t>
            </a:r>
          </a:p>
          <a:p>
            <a:endParaRPr lang="en-GB" sz="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Obligations and awareness 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S-124 provisions and update on S-124 implementation across the NAVAREA (S-124 questionnaire)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Consideration of other Product Specifications/Technical Services supporting and or complimenting S-124; Met (S-4XX), AtoNs (S-125) and AtoNs Service Spec (S-201) and their interaction.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Space Weather to improve warning consistency and awareness.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Geometry of NAVAREA, applicable service areas and generalised coastline geometry. </a:t>
            </a:r>
            <a:endParaRPr lang="en-GB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Redundancy and resilience – including NAVAREA co-ordination agreements.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Application of S-124 test case criteria.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Engagement on NAVAREA I self –assessment to improve regional awareness and depth of information from Member States and national co-oridnators.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Brief on Maritime Connectivity Platform, SECOM and the Digital Incubator Project from T. Christensen (DMC)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Updates on International– Outcomes of MSC108, NSCR11, HSSC16 </a:t>
            </a:r>
          </a:p>
          <a:p>
            <a:endParaRPr lang="en-GB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643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66" y="818"/>
            <a:ext cx="944537" cy="9416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942458"/>
            <a:ext cx="939567" cy="9453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39567" cy="942458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FE6D94CB-EDE5-495B-BEC4-A42A4A0713D7}"/>
              </a:ext>
            </a:extLst>
          </p:cNvPr>
          <p:cNvSpPr txBox="1">
            <a:spLocks/>
          </p:cNvSpPr>
          <p:nvPr/>
        </p:nvSpPr>
        <p:spPr>
          <a:xfrm>
            <a:off x="1895287" y="0"/>
            <a:ext cx="10288323" cy="9668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cap="all" dirty="0">
                <a:latin typeface="Arial Black" panose="020B0A04020102020204" pitchFamily="34" charset="0"/>
              </a:rPr>
              <a:t> NSMSIWG Notes and outcomes</a:t>
            </a:r>
            <a:endParaRPr lang="en-US" sz="2400" cap="all" dirty="0">
              <a:latin typeface="Arial Black" panose="020B0A040201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22604" y="6271312"/>
            <a:ext cx="6746790" cy="501650"/>
          </a:xfrm>
        </p:spPr>
        <p:txBody>
          <a:bodyPr/>
          <a:lstStyle/>
          <a:p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Valparaiso, Chile 2 - 6 September 2024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0545F1C1-EE4A-83FD-71D3-2474F2F6AD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792524"/>
              </p:ext>
            </p:extLst>
          </p:nvPr>
        </p:nvGraphicFramePr>
        <p:xfrm>
          <a:off x="928382" y="942458"/>
          <a:ext cx="11010825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7515">
                  <a:extLst>
                    <a:ext uri="{9D8B030D-6E8A-4147-A177-3AD203B41FA5}">
                      <a16:colId xmlns:a16="http://schemas.microsoft.com/office/drawing/2014/main" val="3394483820"/>
                    </a:ext>
                  </a:extLst>
                </a:gridCol>
                <a:gridCol w="5583310">
                  <a:extLst>
                    <a:ext uri="{9D8B030D-6E8A-4147-A177-3AD203B41FA5}">
                      <a16:colId xmlns:a16="http://schemas.microsoft.com/office/drawing/2014/main" val="370913208"/>
                    </a:ext>
                  </a:extLst>
                </a:gridCol>
              </a:tblGrid>
              <a:tr h="56269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0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Improved understanding of proposed data exchange principles for S-124, testing opportunities and the relationship between Maritime Services, Technical Services and Product specifications in the context of E-navigation.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0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Decision 11 NSHC37 – approval of updated Terms of Reference: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0" i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en-GB" sz="16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Promote the development of IHO S-124 Navigation Warning standards and coordinate its implementation in the North Sea Hydrographic Commission area, whilst considering other S-100 based MSI services.”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0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Requirement for improved clarity on the issuance of Space Weather warnings.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0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S-124 should be co-ordinated in collaboration with Baltic Sea MSI Working Group.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600" b="0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i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</a:txBody>
                  <a:tcPr>
                    <a:solidFill>
                      <a:srgbClr val="01B6AD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GB" sz="1600" b="0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Outcomes of Initial evaluation of S-124 status: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1600" b="0" i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States in early stages of understanding S-124 and were not in a position to provide test data at this stage.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1600" b="0" i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current GMDSS framework must be prioritised, however, agreed that resources should be made available to develop an S-124 product.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1600" b="0" i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 of the 11 attending member states feel confident in reaching January 2026 goal.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1600" b="0" i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All states were, however, unclear on method of delivery, supporting regulatory framework, implementation and the ‘hierarchy’  for S-124 in relation to S-125. 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1600" b="0" i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Clearer direction from governing bodies needed; how will complimentary standards and services interact.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1600" b="0" i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Requirement to review and update the Joint Manual MSI to establish/include operational standards on encoding S-124. Consider producing iterations of the manual as processes develop and establish a new estimated timeline for a revision.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1600" b="0" i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Clarification and requirement for digital signatures and encryption? Who can issue what and where?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1600" b="0" i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Clarification and requirement for SECOM and interface.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600" b="0" i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1B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662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1701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66" y="818"/>
            <a:ext cx="944537" cy="9416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942458"/>
            <a:ext cx="939567" cy="9453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39567" cy="942458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FE6D94CB-EDE5-495B-BEC4-A42A4A0713D7}"/>
              </a:ext>
            </a:extLst>
          </p:cNvPr>
          <p:cNvSpPr txBox="1">
            <a:spLocks/>
          </p:cNvSpPr>
          <p:nvPr/>
        </p:nvSpPr>
        <p:spPr>
          <a:xfrm>
            <a:off x="1895287" y="0"/>
            <a:ext cx="10288323" cy="9668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cap="all" dirty="0">
                <a:latin typeface="Arial Black" panose="020B0A04020102020204" pitchFamily="34" charset="0"/>
              </a:rPr>
              <a:t> NSMSIWG ACTIONS of note</a:t>
            </a:r>
            <a:endParaRPr lang="en-US" sz="2400" cap="all" dirty="0">
              <a:latin typeface="Arial Black" panose="020B0A040201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22604" y="6271312"/>
            <a:ext cx="6746790" cy="501650"/>
          </a:xfrm>
        </p:spPr>
        <p:txBody>
          <a:bodyPr/>
          <a:lstStyle/>
          <a:p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Valparaiso, Chile 2 - 6 September 2024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0545F1C1-EE4A-83FD-71D3-2474F2F6AD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772603"/>
              </p:ext>
            </p:extLst>
          </p:nvPr>
        </p:nvGraphicFramePr>
        <p:xfrm>
          <a:off x="1411834" y="1096098"/>
          <a:ext cx="10055104" cy="5175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6416">
                  <a:extLst>
                    <a:ext uri="{9D8B030D-6E8A-4147-A177-3AD203B41FA5}">
                      <a16:colId xmlns:a16="http://schemas.microsoft.com/office/drawing/2014/main" val="3394483820"/>
                    </a:ext>
                  </a:extLst>
                </a:gridCol>
                <a:gridCol w="5098688">
                  <a:extLst>
                    <a:ext uri="{9D8B030D-6E8A-4147-A177-3AD203B41FA5}">
                      <a16:colId xmlns:a16="http://schemas.microsoft.com/office/drawing/2014/main" val="370913208"/>
                    </a:ext>
                  </a:extLst>
                </a:gridCol>
              </a:tblGrid>
              <a:tr h="51752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Action 3.5 </a:t>
                      </a:r>
                      <a:r>
                        <a:rPr lang="en-GB" sz="16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Chair to enquire with WWNWS and S-124 PT will a ‘digital signature’  identify and restrict what type of warning can be broadcast and by who? As it stands, it is assumed that any authority can create and distribute NAVAREA/Coastal/</a:t>
                      </a:r>
                      <a:r>
                        <a:rPr lang="en-GB" sz="1600" b="0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Local information.</a:t>
                      </a:r>
                      <a:endParaRPr lang="en-GB" sz="16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Action 3.6 </a:t>
                      </a:r>
                      <a:r>
                        <a:rPr lang="en-GB" sz="16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Chair to encourage the WWNWS SC/DRWG to further review the Joint Manual MSI to establish/include operational standards on encoding S-124. Consider producing iterations of the manual as processes develop and establish a new estimated timeline for a revision.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Action 3.7- </a:t>
                      </a:r>
                      <a:r>
                        <a:rPr lang="en-GB" sz="16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Chair to request IHO NSHC/WWNWS establish/provide expected time frames and guidance on how various S-100 standards will interact.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600" dirty="0"/>
                    </a:p>
                  </a:txBody>
                  <a:tcPr>
                    <a:solidFill>
                      <a:srgbClr val="01B6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Action 3.14 </a:t>
                      </a:r>
                      <a:r>
                        <a:rPr lang="en-GB" sz="16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Chair to request clarification from IMO/WWNWS on why a connectivity platform is required and establish what MSI providers responsibilities in the provision of an S-124 service. Is it just to generate data set or does it extend further in to validating, security and delivery. </a:t>
                      </a:r>
                    </a:p>
                    <a:p>
                      <a:endParaRPr lang="en-GB" sz="1600" dirty="0"/>
                    </a:p>
                    <a:p>
                      <a:r>
                        <a:rPr lang="en-GB" sz="1600" dirty="0"/>
                        <a:t>Action 4.3</a:t>
                      </a:r>
                      <a:r>
                        <a:rPr lang="en-GB" sz="1600" b="0" dirty="0"/>
                        <a:t> – Chair to request clarification from WWNWS on the requirements for NAVAREA Geometry. </a:t>
                      </a:r>
                    </a:p>
                    <a:p>
                      <a:endParaRPr lang="en-GB" sz="1600" dirty="0"/>
                    </a:p>
                    <a:p>
                      <a:r>
                        <a:rPr lang="en-GB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Action 4.6 </a:t>
                      </a:r>
                      <a:r>
                        <a:rPr lang="en-GB" sz="16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Chair to submit a paper to WWNWS identifying the need for warning threshold, improved guidance and awareness on Space Weather.</a:t>
                      </a:r>
                      <a:endParaRPr lang="en-US" sz="1600" b="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600" b="0" i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1B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662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6194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66" y="818"/>
            <a:ext cx="944537" cy="9416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942458"/>
            <a:ext cx="939567" cy="9453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39567" cy="942458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FE6D94CB-EDE5-495B-BEC4-A42A4A0713D7}"/>
              </a:ext>
            </a:extLst>
          </p:cNvPr>
          <p:cNvSpPr txBox="1">
            <a:spLocks/>
          </p:cNvSpPr>
          <p:nvPr/>
        </p:nvSpPr>
        <p:spPr>
          <a:xfrm>
            <a:off x="1895287" y="0"/>
            <a:ext cx="10288323" cy="9668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cap="all" dirty="0">
                <a:latin typeface="Arial Black" panose="020B0A04020102020204" pitchFamily="34" charset="0"/>
              </a:rPr>
              <a:t>NSMSI WORKING GROUP 23/24 Meetings</a:t>
            </a:r>
            <a:endParaRPr lang="en-US" sz="2400" cap="all" dirty="0">
              <a:latin typeface="Arial Black" panose="020B0A040201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22604" y="6271312"/>
            <a:ext cx="6746790" cy="501650"/>
          </a:xfrm>
        </p:spPr>
        <p:txBody>
          <a:bodyPr/>
          <a:lstStyle/>
          <a:p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Valparaiso, Chile 2 - 6 September 2024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87FAC7-FD8A-8D9B-3A73-C93DD2C0AE1A}"/>
              </a:ext>
            </a:extLst>
          </p:cNvPr>
          <p:cNvSpPr txBox="1"/>
          <p:nvPr/>
        </p:nvSpPr>
        <p:spPr>
          <a:xfrm>
            <a:off x="1895286" y="942458"/>
            <a:ext cx="8447315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Proposed Schedule for 2024/25</a:t>
            </a:r>
            <a:endParaRPr lang="en-GB" sz="20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sz="1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Next meeting to be held circa Nov 2024 </a:t>
            </a:r>
          </a:p>
          <a:p>
            <a:endParaRPr lang="en-GB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Preliminary in person meeting to be held in Hamburg in co-operation with the Baltic Sea MSI Working Group in November 2025.</a:t>
            </a:r>
          </a:p>
          <a:p>
            <a:endParaRPr lang="en-GB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 to progress:</a:t>
            </a:r>
          </a:p>
          <a:p>
            <a:endParaRPr lang="en-GB" sz="2000" dirty="0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Report on resilience and redundancy to identify areas for support.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Finalise NAVAREA and NAVTEX service area Geometry.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Review S-124 Test Case Criteria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Identify and invite new members in different disciplines to align and unify a singular approach to S-124, S125, S-201, S-4XX implementation.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Joint Meeting of the BSMSI Working Group and NSMSI Working Group</a:t>
            </a:r>
          </a:p>
          <a:p>
            <a:endParaRPr lang="en-GB" sz="1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116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66" y="818"/>
            <a:ext cx="944537" cy="9416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942458"/>
            <a:ext cx="939567" cy="9453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39567" cy="942458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FE6D94CB-EDE5-495B-BEC4-A42A4A0713D7}"/>
              </a:ext>
            </a:extLst>
          </p:cNvPr>
          <p:cNvSpPr txBox="1">
            <a:spLocks/>
          </p:cNvSpPr>
          <p:nvPr/>
        </p:nvSpPr>
        <p:spPr>
          <a:xfrm>
            <a:off x="1895287" y="0"/>
            <a:ext cx="10288323" cy="9668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cap="all" dirty="0">
                <a:latin typeface="Arial Black" panose="020B0A04020102020204" pitchFamily="34" charset="0"/>
              </a:rPr>
              <a:t> Actions requested of the sub-committee</a:t>
            </a:r>
            <a:endParaRPr lang="en-US" sz="2400" cap="all" dirty="0">
              <a:latin typeface="Arial Black" panose="020B0A040201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22604" y="6271312"/>
            <a:ext cx="6746790" cy="501650"/>
          </a:xfrm>
        </p:spPr>
        <p:txBody>
          <a:bodyPr/>
          <a:lstStyle/>
          <a:p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Valparaiso, Chile 2 - 6 September 2024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4B49A5-A222-437F-A30C-C1D60B02C567}"/>
              </a:ext>
            </a:extLst>
          </p:cNvPr>
          <p:cNvSpPr txBox="1"/>
          <p:nvPr/>
        </p:nvSpPr>
        <p:spPr>
          <a:xfrm>
            <a:off x="1113577" y="2644170"/>
            <a:ext cx="106378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/>
              <a:t>Note the information provided,</a:t>
            </a:r>
          </a:p>
          <a:p>
            <a:pPr marL="342900" indent="-342900">
              <a:buFont typeface="+mj-lt"/>
              <a:buAutoNum type="arabicPeriod"/>
            </a:pPr>
            <a:endParaRPr lang="en-US" sz="3200" dirty="0"/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Consider the questions raised during the Working Groups deliberations.</a:t>
            </a:r>
          </a:p>
        </p:txBody>
      </p:sp>
    </p:spTree>
    <p:extLst>
      <p:ext uri="{BB962C8B-B14F-4D97-AF65-F5344CB8AC3E}">
        <p14:creationId xmlns:p14="http://schemas.microsoft.com/office/powerpoint/2010/main" val="4192743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66" y="818"/>
            <a:ext cx="944537" cy="9416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942458"/>
            <a:ext cx="939567" cy="9453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39567" cy="942458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FE6D94CB-EDE5-495B-BEC4-A42A4A0713D7}"/>
              </a:ext>
            </a:extLst>
          </p:cNvPr>
          <p:cNvSpPr txBox="1">
            <a:spLocks/>
          </p:cNvSpPr>
          <p:nvPr/>
        </p:nvSpPr>
        <p:spPr>
          <a:xfrm>
            <a:off x="1895287" y="0"/>
            <a:ext cx="10288323" cy="9668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cap="all" dirty="0">
                <a:latin typeface="Arial Black" panose="020B0A04020102020204" pitchFamily="34" charset="0"/>
              </a:rPr>
              <a:t>3rd meeting of NSMSI </a:t>
            </a:r>
            <a:r>
              <a:rPr lang="fr-FR" sz="2400" cap="all" dirty="0" err="1">
                <a:latin typeface="Arial Black" panose="020B0A04020102020204" pitchFamily="34" charset="0"/>
              </a:rPr>
              <a:t>Working</a:t>
            </a:r>
            <a:r>
              <a:rPr lang="fr-FR" sz="2400" cap="all" dirty="0">
                <a:latin typeface="Arial Black" panose="020B0A04020102020204" pitchFamily="34" charset="0"/>
              </a:rPr>
              <a:t> Group </a:t>
            </a:r>
            <a:endParaRPr lang="en-US" sz="2400" cap="all" dirty="0">
              <a:latin typeface="Arial Black" panose="020B0A040201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22604" y="6271312"/>
            <a:ext cx="6746790" cy="501650"/>
          </a:xfrm>
        </p:spPr>
        <p:txBody>
          <a:bodyPr/>
          <a:lstStyle/>
          <a:p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Valparaiso, Chile 2 - 6 September 2024</a:t>
            </a:r>
          </a:p>
        </p:txBody>
      </p:sp>
      <p:pic>
        <p:nvPicPr>
          <p:cNvPr id="3" name="Picture 2" descr="A group of people standing on stairs&#10;&#10;Description automatically generated">
            <a:extLst>
              <a:ext uri="{FF2B5EF4-FFF2-40B4-BE49-F238E27FC236}">
                <a16:creationId xmlns:a16="http://schemas.microsoft.com/office/drawing/2014/main" id="{0EF1996E-BEFB-BD06-F2EF-578484E446D9}"/>
              </a:ext>
            </a:extLst>
          </p:cNvPr>
          <p:cNvPicPr>
            <a:picLocks noChangeAspect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921" y="1897349"/>
            <a:ext cx="3095625" cy="232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 group of people on a computer screen&#10;&#10;Description automatically generated">
            <a:extLst>
              <a:ext uri="{FF2B5EF4-FFF2-40B4-BE49-F238E27FC236}">
                <a16:creationId xmlns:a16="http://schemas.microsoft.com/office/drawing/2014/main" id="{FB1C4F41-74A4-657A-3FA6-1B8CF47D24B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734" y="1906874"/>
            <a:ext cx="3691255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874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FECA275484E34BB607F0867BF0BFFF" ma:contentTypeVersion="4" ma:contentTypeDescription="Create a new document." ma:contentTypeScope="" ma:versionID="8c026e4d934e53dbd9d3be6a2902b5ef">
  <xsd:schema xmlns:xsd="http://www.w3.org/2001/XMLSchema" xmlns:xs="http://www.w3.org/2001/XMLSchema" xmlns:p="http://schemas.microsoft.com/office/2006/metadata/properties" xmlns:ns2="3637687f-dcfd-4ac1-b901-df3a142ef76c" targetNamespace="http://schemas.microsoft.com/office/2006/metadata/properties" ma:root="true" ma:fieldsID="0a59a06a73637d636f6ba2eadffde9ed" ns2:_="">
    <xsd:import namespace="3637687f-dcfd-4ac1-b901-df3a142ef7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37687f-dcfd-4ac1-b901-df3a142ef7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A4D614-E6AB-4B29-8ED9-E7E7B64F2D4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D1D3968-2B57-482D-A73F-3A0F587412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855987-DC18-4D6E-A0A6-39A705F249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37687f-dcfd-4ac1-b901-df3a142ef7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1640</TotalTime>
  <Words>869</Words>
  <Application>Microsoft Office PowerPoint</Application>
  <PresentationFormat>Widescreen</PresentationFormat>
  <Paragraphs>90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Office Theme</vt:lpstr>
      <vt:lpstr>Update - North Sea Maritime Safety Information Working Group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Isabelle Belmonte</dc:creator>
  <cp:lastModifiedBy>Matt Sheldon</cp:lastModifiedBy>
  <cp:revision>35</cp:revision>
  <dcterms:created xsi:type="dcterms:W3CDTF">2019-06-25T12:28:44Z</dcterms:created>
  <dcterms:modified xsi:type="dcterms:W3CDTF">2024-08-15T10:25:02Z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0x01010061FECA275484E34BB607F0867BF0BFFF</vt:lpwstr>
  </property>
  <property fmtid="{D5CDD505-2E9C-101B-9397-08002B2CF9AE}" pid="3" name="MSIP_Label_c8b443ca-c1bb-4c68-942c-da1c759dcae1_Enabled">
    <vt:lpwstr>true</vt:lpwstr>
  </property>
  <property fmtid="{D5CDD505-2E9C-101B-9397-08002B2CF9AE}" pid="4" name="MSIP_Label_c8b443ca-c1bb-4c68-942c-da1c759dcae1_SetDate">
    <vt:lpwstr>2024-08-15T10:14:02Z</vt:lpwstr>
  </property>
  <property fmtid="{D5CDD505-2E9C-101B-9397-08002B2CF9AE}" pid="5" name="MSIP_Label_c8b443ca-c1bb-4c68-942c-da1c759dcae1_Method">
    <vt:lpwstr>Privileged</vt:lpwstr>
  </property>
  <property fmtid="{D5CDD505-2E9C-101B-9397-08002B2CF9AE}" pid="6" name="MSIP_Label_c8b443ca-c1bb-4c68-942c-da1c759dcae1_Name">
    <vt:lpwstr>c8b443ca-c1bb-4c68-942c-da1c759dcae1</vt:lpwstr>
  </property>
  <property fmtid="{D5CDD505-2E9C-101B-9397-08002B2CF9AE}" pid="7" name="MSIP_Label_c8b443ca-c1bb-4c68-942c-da1c759dcae1_SiteId">
    <vt:lpwstr>3fd408b5-82e6-4dc0-a36c-6e2aa815db3e</vt:lpwstr>
  </property>
  <property fmtid="{D5CDD505-2E9C-101B-9397-08002B2CF9AE}" pid="8" name="MSIP_Label_c8b443ca-c1bb-4c68-942c-da1c759dcae1_ActionId">
    <vt:lpwstr>bd355f41-209b-40af-92b9-b0552e3cebae</vt:lpwstr>
  </property>
  <property fmtid="{D5CDD505-2E9C-101B-9397-08002B2CF9AE}" pid="9" name="MSIP_Label_c8b443ca-c1bb-4c68-942c-da1c759dcae1_ContentBits">
    <vt:lpwstr>0</vt:lpwstr>
  </property>
</Properties>
</file>