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4" r:id="rId3"/>
    <p:sldId id="295" r:id="rId4"/>
    <p:sldId id="296" r:id="rId5"/>
    <p:sldId id="297" r:id="rId6"/>
    <p:sldId id="300" r:id="rId7"/>
    <p:sldId id="298" r:id="rId8"/>
    <p:sldId id="299" r:id="rId9"/>
    <p:sldId id="301" r:id="rId10"/>
    <p:sldId id="271" r:id="rId11"/>
    <p:sldId id="27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7" autoAdjust="0"/>
    <p:restoredTop sz="94699" autoAdjust="0"/>
  </p:normalViewPr>
  <p:slideViewPr>
    <p:cSldViewPr snapToGrid="0">
      <p:cViewPr varScale="1">
        <p:scale>
          <a:sx n="95" d="100"/>
          <a:sy n="95" d="100"/>
        </p:scale>
        <p:origin x="102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4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A184E-19AA-4C14-B5DC-CBC96F18BB1D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A94E5-925D-497A-93FE-5D22EC4422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00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24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symbol (in this case</a:t>
            </a:r>
            <a:r>
              <a:rPr lang="en-US" baseline="0" dirty="0" smtClean="0"/>
              <a:t> a wreck) is almost not visible covered by the circle (CATZOC A2)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 cap="none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1319" y="0"/>
            <a:ext cx="3437938" cy="11459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>
            <a:lvl1pPr>
              <a:defRPr sz="44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23900" indent="-266700"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23900" indent="-266700"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23900" indent="-266700"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44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marL="228600" indent="-228600"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18457" indent="-261257"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80" name="Shape 180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1pPr>
            <a:lvl2pPr marL="0" indent="45720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2pPr>
            <a:lvl3pPr marL="0" indent="91440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3pPr>
            <a:lvl4pPr marL="0" indent="137160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4pPr>
            <a:lvl5pPr marL="0" indent="182880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23900" indent="-266700"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>
            <a:lvl1pPr>
              <a:defRPr sz="44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23900" indent="-266700"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23900" indent="-266700"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44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marL="228600" indent="-228600"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18457" indent="-261257"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2" name="Shape 82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1pPr>
            <a:lvl2pPr marL="0" indent="45720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2pPr>
            <a:lvl3pPr marL="0" indent="91440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3pPr>
            <a:lvl4pPr marL="0" indent="137160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4pPr>
            <a:lvl5pPr marL="0" indent="1828800">
              <a:buSzTx/>
              <a:buFont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cap="none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23900" indent="-266700"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5" y="0"/>
            <a:ext cx="1884106" cy="1887825"/>
            <a:chOff x="-2" y="0"/>
            <a:chExt cx="1884104" cy="1887824"/>
          </a:xfrm>
        </p:grpSpPr>
        <p:grpSp>
          <p:nvGrpSpPr>
            <p:cNvPr id="5" name="Group 5"/>
            <p:cNvGrpSpPr/>
            <p:nvPr/>
          </p:nvGrpSpPr>
          <p:grpSpPr>
            <a:xfrm>
              <a:off x="-3" y="817"/>
              <a:ext cx="1884106" cy="1887008"/>
              <a:chOff x="0" y="0"/>
              <a:chExt cx="1884104" cy="1887006"/>
            </a:xfrm>
          </p:grpSpPr>
          <p:pic>
            <p:nvPicPr>
              <p:cNvPr id="3" name="image2.png"/>
              <p:cNvPicPr>
                <a:picLocks noChangeAspect="1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939567" y="-1"/>
                <a:ext cx="944538" cy="9416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" name="image3.png"/>
              <p:cNvPicPr>
                <a:picLocks noChangeAspect="1"/>
              </p:cNvPicPr>
              <p:nvPr/>
            </p:nvPicPr>
            <p:blipFill>
              <a:blip r:embed="rId24">
                <a:extLst/>
              </a:blip>
              <a:stretch>
                <a:fillRect/>
              </a:stretch>
            </p:blipFill>
            <p:spPr>
              <a:xfrm>
                <a:off x="-1" y="941640"/>
                <a:ext cx="939568" cy="94536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6" name="image4.jpg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2" y="0"/>
              <a:ext cx="939568" cy="942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879132" y="0"/>
            <a:ext cx="10312867" cy="883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hape 9"/>
          <p:cNvSpPr/>
          <p:nvPr/>
        </p:nvSpPr>
        <p:spPr>
          <a:xfrm>
            <a:off x="-7" y="6353468"/>
            <a:ext cx="1219200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DQWG-15, IHO Secretariat, Monaco, 4 - 7 February 2020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0">
          <a:ln>
            <a:noFill/>
          </a:ln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204107" marR="0" indent="-20410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95325" marR="0" indent="-2381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00150" marR="0" indent="-2857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89100" marR="0" indent="-317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46300" marR="0" indent="-317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03500" marR="0" indent="-317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60700" marR="0" indent="-317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17900" marR="0" indent="-317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75100" marR="0" indent="-317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1" y="6315669"/>
            <a:ext cx="121920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DQWG15, IHO Secretariat, Monaco, 4 – 7 February 2020</a:t>
            </a:r>
          </a:p>
        </p:txBody>
      </p:sp>
      <p:sp>
        <p:nvSpPr>
          <p:cNvPr id="210" name="Shape 210"/>
          <p:cNvSpPr/>
          <p:nvPr/>
        </p:nvSpPr>
        <p:spPr>
          <a:xfrm>
            <a:off x="1658029" y="1426296"/>
            <a:ext cx="8875940" cy="423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15th meeting of the DQWG</a:t>
            </a:r>
          </a:p>
          <a:p>
            <a:pPr algn="ctr"/>
            <a:r>
              <a:rPr dirty="0"/>
              <a:t/>
            </a:r>
            <a:br>
              <a:rPr dirty="0"/>
            </a:br>
            <a:endParaRPr lang="it-IT" dirty="0" smtClean="0"/>
          </a:p>
          <a:p>
            <a:pPr algn="ctr"/>
            <a:r>
              <a:rPr dirty="0"/>
              <a:t/>
            </a:r>
            <a:br>
              <a:rPr dirty="0"/>
            </a:br>
            <a:r>
              <a:rPr lang="it-IT" sz="4000" dirty="0" smtClean="0">
                <a:latin typeface="Trebuchet MS"/>
                <a:ea typeface="Trebuchet MS"/>
                <a:cs typeface="Trebuchet MS"/>
                <a:sym typeface="Trebuchet MS"/>
              </a:rPr>
              <a:t>IT Test Data Analysis</a:t>
            </a:r>
          </a:p>
          <a:p>
            <a:pPr algn="ctr"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it-IT" sz="3200" b="1" dirty="0" err="1">
                <a:latin typeface="Trebuchet MS"/>
                <a:ea typeface="Trebuchet MS"/>
                <a:cs typeface="Trebuchet MS"/>
                <a:sym typeface="Trebuchet MS"/>
              </a:rPr>
              <a:t>Approach</a:t>
            </a:r>
            <a:r>
              <a:rPr lang="it-IT" sz="3200" b="1" dirty="0">
                <a:latin typeface="Trebuchet MS"/>
                <a:ea typeface="Trebuchet MS"/>
                <a:cs typeface="Trebuchet MS"/>
                <a:sym typeface="Trebuchet MS"/>
              </a:rPr>
              <a:t> to </a:t>
            </a:r>
            <a:r>
              <a:rPr lang="it-IT" sz="3200" dirty="0" err="1" smtClean="0">
                <a:latin typeface="Trebuchet MS"/>
                <a:ea typeface="Trebuchet MS"/>
                <a:cs typeface="Trebuchet MS"/>
                <a:sym typeface="Trebuchet MS"/>
              </a:rPr>
              <a:t>Venice</a:t>
            </a:r>
            <a:endParaRPr lang="it-IT" sz="32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defRPr sz="2800" b="1">
                <a:latin typeface="Arial"/>
                <a:ea typeface="Arial"/>
                <a:cs typeface="Arial"/>
                <a:sym typeface="Arial"/>
              </a:defRPr>
            </a:pPr>
            <a:endParaRPr lang="it-IT" sz="40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sz="4000" dirty="0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sz="4000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-IT" sz="3100" dirty="0">
                <a:solidFill>
                  <a:srgbClr val="00A9A9"/>
                </a:solidFill>
              </a:rPr>
              <a:t>DQWG15-05.2A </a:t>
            </a:r>
            <a:endParaRPr sz="3100" dirty="0">
              <a:solidFill>
                <a:srgbClr val="00A9A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body" idx="1"/>
          </p:nvPr>
        </p:nvSpPr>
        <p:spPr>
          <a:xfrm>
            <a:off x="1340617" y="133325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Good quality Chart: benefits are “less effective and </a:t>
            </a:r>
            <a:r>
              <a:rPr lang="en-US" sz="2400" smtClean="0"/>
              <a:t>less </a:t>
            </a:r>
            <a:r>
              <a:rPr lang="en-US" sz="2400" smtClean="0"/>
              <a:t>appreciable”</a:t>
            </a:r>
            <a:endParaRPr lang="en-US" sz="2400" dirty="0" smtClean="0"/>
          </a:p>
          <a:p>
            <a:r>
              <a:rPr lang="en-US" sz="2400" dirty="0" smtClean="0"/>
              <a:t>Possible clutter at smaller scale</a:t>
            </a:r>
          </a:p>
          <a:p>
            <a:r>
              <a:rPr lang="en-US" sz="2400" dirty="0"/>
              <a:t>Direct visible relation between the size of the symbol and the scale</a:t>
            </a:r>
          </a:p>
          <a:p>
            <a:r>
              <a:rPr lang="en-US" sz="2400" dirty="0" smtClean="0"/>
              <a:t>Adjacent </a:t>
            </a:r>
            <a:r>
              <a:rPr lang="en-US" sz="2400" dirty="0"/>
              <a:t>isolated objects should be surrounded by a single polygon, a safety alert area. This will avoid screen </a:t>
            </a:r>
            <a:r>
              <a:rPr lang="en-US" sz="2400" dirty="0" smtClean="0"/>
              <a:t>clutter.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Which is the solution for obstruction with geometry area?</a:t>
            </a:r>
          </a:p>
          <a:p>
            <a:r>
              <a:rPr lang="en-US" sz="2400" dirty="0" smtClean="0"/>
              <a:t>What if the position of the object is approximated?</a:t>
            </a:r>
          </a:p>
        </p:txBody>
      </p:sp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IT Test Data </a:t>
            </a:r>
            <a:r>
              <a:rPr lang="it-IT" dirty="0" smtClean="0"/>
              <a:t>Analysis </a:t>
            </a:r>
            <a:endParaRPr lang="it-I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571" y="1050072"/>
            <a:ext cx="7092175" cy="5078493"/>
          </a:xfrm>
          <a:prstGeom prst="rect">
            <a:avLst/>
          </a:prstGeom>
        </p:spPr>
      </p:pic>
      <p:sp>
        <p:nvSpPr>
          <p:cNvPr id="6" name="Shape 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Concept proven for </a:t>
            </a:r>
            <a:r>
              <a:rPr lang="en-US" dirty="0" smtClean="0"/>
              <a:t>the «Port </a:t>
            </a:r>
            <a:r>
              <a:rPr lang="en-US" dirty="0"/>
              <a:t>of Venice</a:t>
            </a:r>
            <a:r>
              <a:rPr lang="en-US" dirty="0" smtClean="0"/>
              <a:t>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8707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TEST DATA (1)</a:t>
            </a:r>
            <a:endParaRPr lang="en-US" dirty="0"/>
          </a:p>
        </p:txBody>
      </p:sp>
      <p:sp>
        <p:nvSpPr>
          <p:cNvPr id="5" name="Shape 215"/>
          <p:cNvSpPr>
            <a:spLocks noGrp="1"/>
          </p:cNvSpPr>
          <p:nvPr>
            <p:ph type="body" idx="1"/>
          </p:nvPr>
        </p:nvSpPr>
        <p:spPr>
          <a:xfrm>
            <a:off x="1364398" y="1356229"/>
            <a:ext cx="6329944" cy="12531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/>
            <a:r>
              <a:rPr lang="en-US" sz="2800" dirty="0"/>
              <a:t>S-57 ENC cells were provided </a:t>
            </a:r>
            <a:r>
              <a:rPr lang="en-US" sz="2800" dirty="0" smtClean="0"/>
              <a:t>for testing</a:t>
            </a:r>
          </a:p>
          <a:p>
            <a:pPr marL="228600" indent="-228600"/>
            <a:r>
              <a:rPr lang="en-US" sz="2800" dirty="0"/>
              <a:t>Approach to Venice </a:t>
            </a:r>
            <a:r>
              <a:rPr lang="en-US" sz="2800" dirty="0" smtClean="0"/>
              <a:t>IT400222</a:t>
            </a:r>
          </a:p>
          <a:p>
            <a:pPr marL="228600" indent="-228600"/>
            <a:r>
              <a:rPr lang="en-US" sz="2800" dirty="0"/>
              <a:t>ENC compilation </a:t>
            </a:r>
            <a:r>
              <a:rPr lang="en-US" sz="2800" dirty="0" smtClean="0"/>
              <a:t>scale </a:t>
            </a:r>
            <a:r>
              <a:rPr lang="en-US" sz="2800" b="1" dirty="0" smtClean="0"/>
              <a:t>1:45.000</a:t>
            </a:r>
          </a:p>
          <a:p>
            <a:pPr marL="228600" indent="-228600"/>
            <a:endParaRPr lang="en-US" sz="2800" b="1" dirty="0"/>
          </a:p>
          <a:p>
            <a:pPr marL="228600" indent="-228600"/>
            <a:r>
              <a:rPr lang="en-US" sz="2800" dirty="0" smtClean="0"/>
              <a:t>Considerations about the new method </a:t>
            </a:r>
            <a:r>
              <a:rPr lang="en-US" sz="2800" dirty="0"/>
              <a:t>to visualize the quality of bathymetric data</a:t>
            </a:r>
            <a:endParaRPr lang="en-US" sz="2800" b="1" dirty="0"/>
          </a:p>
          <a:p>
            <a:pPr marL="0" indent="0">
              <a:buNone/>
            </a:pPr>
            <a:endParaRPr sz="2800" dirty="0"/>
          </a:p>
        </p:txBody>
      </p:sp>
      <p:pic>
        <p:nvPicPr>
          <p:cNvPr id="6" name="Immagine 5" descr="C:\Users\alanford\Desktop\Carta Ritmare 14-02-2018.jpg">
            <a:extLst>
              <a:ext uri="{FF2B5EF4-FFF2-40B4-BE49-F238E27FC236}">
                <a16:creationId xmlns="" xmlns:a16="http://schemas.microsoft.com/office/drawing/2014/main" xmlns:lc="http://schemas.openxmlformats.org/drawingml/2006/lockedCanvas" id="{356A5085-632E-5940-BA6A-B5865BDE0390}"/>
              </a:ext>
            </a:extLst>
          </p:cNvPr>
          <p:cNvPicPr/>
          <p:nvPr/>
        </p:nvPicPr>
        <p:blipFill rotWithShape="1">
          <a:blip r:embed="rId2" cstate="print"/>
          <a:srcRect l="51073" t="1342" r="563" b="3908"/>
          <a:stretch/>
        </p:blipFill>
        <p:spPr bwMode="auto">
          <a:xfrm>
            <a:off x="7817005" y="1170877"/>
            <a:ext cx="3757961" cy="468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80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15"/>
          <p:cNvSpPr>
            <a:spLocks noGrp="1"/>
          </p:cNvSpPr>
          <p:nvPr>
            <p:ph type="body" idx="1"/>
          </p:nvPr>
        </p:nvSpPr>
        <p:spPr>
          <a:xfrm>
            <a:off x="1119071" y="1164923"/>
            <a:ext cx="10275760" cy="4351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/>
            <a:r>
              <a:rPr lang="en-US" sz="2400" b="1" dirty="0" smtClean="0"/>
              <a:t>Proof </a:t>
            </a:r>
            <a:r>
              <a:rPr lang="en-US" sz="2400" b="1" dirty="0"/>
              <a:t>of concept</a:t>
            </a:r>
            <a:r>
              <a:rPr lang="en-US" sz="2400" dirty="0"/>
              <a:t> using existing </a:t>
            </a:r>
            <a:r>
              <a:rPr lang="en-US" sz="2400" dirty="0" smtClean="0"/>
              <a:t>software</a:t>
            </a:r>
          </a:p>
          <a:p>
            <a:pPr marL="228600" indent="-228600"/>
            <a:r>
              <a:rPr lang="en-US" sz="2400" dirty="0" smtClean="0"/>
              <a:t>S-57 </a:t>
            </a:r>
            <a:r>
              <a:rPr lang="en-US" sz="2400" dirty="0"/>
              <a:t>object RESARE </a:t>
            </a:r>
            <a:r>
              <a:rPr lang="en-US" sz="2400" dirty="0" smtClean="0"/>
              <a:t>used for testing</a:t>
            </a:r>
          </a:p>
          <a:p>
            <a:pPr marL="228600" indent="-228600"/>
            <a:endParaRPr lang="en-US" sz="2400" dirty="0" smtClean="0"/>
          </a:p>
          <a:p>
            <a:pPr marL="228600" indent="-228600"/>
            <a:r>
              <a:rPr lang="en-US" sz="2400" dirty="0" smtClean="0"/>
              <a:t>CATZOC A2 (20 </a:t>
            </a:r>
            <a:r>
              <a:rPr lang="en-US" sz="2400" dirty="0" err="1" smtClean="0"/>
              <a:t>mt</a:t>
            </a:r>
            <a:r>
              <a:rPr lang="en-US" sz="2400" dirty="0" smtClean="0"/>
              <a:t>)</a:t>
            </a:r>
          </a:p>
          <a:p>
            <a:pPr marL="228600" indent="-228600"/>
            <a:r>
              <a:rPr lang="en-US" sz="2400" dirty="0" smtClean="0"/>
              <a:t>CATZOC B (50 </a:t>
            </a:r>
            <a:r>
              <a:rPr lang="en-US" sz="2400" dirty="0" err="1" smtClean="0"/>
              <a:t>mt</a:t>
            </a:r>
            <a:r>
              <a:rPr lang="en-US" sz="2400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TEST DATA (2)</a:t>
            </a:r>
            <a:endParaRPr lang="en-US" dirty="0"/>
          </a:p>
        </p:txBody>
      </p:sp>
      <p:sp>
        <p:nvSpPr>
          <p:cNvPr id="7" name="Shape 253"/>
          <p:cNvSpPr/>
          <p:nvPr/>
        </p:nvSpPr>
        <p:spPr>
          <a:xfrm>
            <a:off x="1273076" y="4198823"/>
            <a:ext cx="767191" cy="749992"/>
          </a:xfrm>
          <a:prstGeom prst="ellipse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" name="Shape 254"/>
          <p:cNvSpPr/>
          <p:nvPr/>
        </p:nvSpPr>
        <p:spPr>
          <a:xfrm flipH="1" flipV="1">
            <a:off x="1535520" y="4452668"/>
            <a:ext cx="242303" cy="242302"/>
          </a:xfrm>
          <a:prstGeom prst="line">
            <a:avLst/>
          </a:prstGeom>
          <a:ln w="38100">
            <a:solidFill>
              <a:srgbClr val="4A66A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Shape 255"/>
          <p:cNvSpPr/>
          <p:nvPr/>
        </p:nvSpPr>
        <p:spPr>
          <a:xfrm flipV="1">
            <a:off x="1535520" y="4452668"/>
            <a:ext cx="242303" cy="242302"/>
          </a:xfrm>
          <a:prstGeom prst="line">
            <a:avLst/>
          </a:prstGeom>
          <a:ln w="38100">
            <a:solidFill>
              <a:srgbClr val="4A66A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56"/>
          <p:cNvSpPr/>
          <p:nvPr/>
        </p:nvSpPr>
        <p:spPr>
          <a:xfrm>
            <a:off x="1390902" y="5071858"/>
            <a:ext cx="53153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(</a:t>
            </a:r>
            <a:r>
              <a:rPr i="1"/>
              <a:t>A2</a:t>
            </a:r>
            <a:r>
              <a:t>)</a:t>
            </a:r>
          </a:p>
        </p:txBody>
      </p:sp>
      <p:sp>
        <p:nvSpPr>
          <p:cNvPr id="11" name="Shape 257"/>
          <p:cNvSpPr/>
          <p:nvPr/>
        </p:nvSpPr>
        <p:spPr>
          <a:xfrm>
            <a:off x="2358494" y="3893381"/>
            <a:ext cx="1397546" cy="1360877"/>
          </a:xfrm>
          <a:prstGeom prst="ellipse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" name="Shape 258"/>
          <p:cNvSpPr/>
          <p:nvPr/>
        </p:nvSpPr>
        <p:spPr>
          <a:xfrm flipH="1" flipV="1">
            <a:off x="2936115" y="4452668"/>
            <a:ext cx="242303" cy="242302"/>
          </a:xfrm>
          <a:prstGeom prst="line">
            <a:avLst/>
          </a:prstGeom>
          <a:ln w="38100">
            <a:solidFill>
              <a:srgbClr val="4A66A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Shape 259"/>
          <p:cNvSpPr/>
          <p:nvPr/>
        </p:nvSpPr>
        <p:spPr>
          <a:xfrm flipV="1">
            <a:off x="2936115" y="4452668"/>
            <a:ext cx="242303" cy="242302"/>
          </a:xfrm>
          <a:prstGeom prst="line">
            <a:avLst/>
          </a:prstGeom>
          <a:ln w="38100">
            <a:solidFill>
              <a:srgbClr val="4A66A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Shape 260"/>
          <p:cNvSpPr/>
          <p:nvPr/>
        </p:nvSpPr>
        <p:spPr>
          <a:xfrm>
            <a:off x="2936115" y="5337189"/>
            <a:ext cx="40138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(</a:t>
            </a:r>
            <a:r>
              <a:rPr i="1" dirty="0"/>
              <a:t>B</a:t>
            </a:r>
            <a:r>
              <a:rPr dirty="0"/>
              <a:t>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51" y="2542891"/>
            <a:ext cx="7383649" cy="2973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39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632" y="1150067"/>
            <a:ext cx="2343150" cy="22288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423" y="979593"/>
            <a:ext cx="4229100" cy="474345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AT DIFFERENT SCALE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41658" y="3749759"/>
            <a:ext cx="4730597" cy="1477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Display scale = Compilation scale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1:45.000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Radar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Range 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 NM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S-65 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definition of compilation scale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 “Optimum display scale of ENC data”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135086" y="6066264"/>
            <a:ext cx="6856407" cy="7917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147076" y="5323510"/>
            <a:ext cx="4730597" cy="646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scale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1:22.000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Radar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Range 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1.5 NM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2977376" y="3301872"/>
            <a:ext cx="11151" cy="447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7794702" y="4540515"/>
            <a:ext cx="31741" cy="776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2592659" y="2956185"/>
            <a:ext cx="769434" cy="345687"/>
          </a:xfrm>
          <a:prstGeom prst="rect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7409985" y="4194828"/>
            <a:ext cx="769434" cy="345687"/>
          </a:xfrm>
          <a:prstGeom prst="rect">
            <a:avLst/>
          </a:prstGeom>
          <a:noFill/>
          <a:ln w="1270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63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064748" y="6066264"/>
            <a:ext cx="6926746" cy="7917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68555" y="5521961"/>
            <a:ext cx="4730597" cy="646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Scale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1:12.000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Radar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Range 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0.75 NM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74" y="264791"/>
            <a:ext cx="5705475" cy="64198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216726" y="5345723"/>
            <a:ext cx="1350499" cy="998806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4" name="Connettore 2 13"/>
          <p:cNvCxnSpPr>
            <a:stCxn id="4" idx="1"/>
            <a:endCxn id="10" idx="3"/>
          </p:cNvCxnSpPr>
          <p:nvPr/>
        </p:nvCxnSpPr>
        <p:spPr>
          <a:xfrm flipH="1">
            <a:off x="5599152" y="5845126"/>
            <a:ext cx="16175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Placeholder 1"/>
          <p:cNvSpPr>
            <a:spLocks noGrp="1"/>
          </p:cNvSpPr>
          <p:nvPr>
            <p:ph type="body" idx="1"/>
          </p:nvPr>
        </p:nvSpPr>
        <p:spPr>
          <a:xfrm>
            <a:off x="1053353" y="1083347"/>
            <a:ext cx="4812874" cy="49839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Portrayal symbol larger than object only over zooming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879133" y="0"/>
            <a:ext cx="4218842" cy="883168"/>
          </a:xfrm>
        </p:spPr>
        <p:txBody>
          <a:bodyPr/>
          <a:lstStyle/>
          <a:p>
            <a:r>
              <a:rPr lang="en-US" dirty="0"/>
              <a:t>VISUALIZATION AT DIFFERENT SCALE</a:t>
            </a:r>
          </a:p>
        </p:txBody>
      </p:sp>
    </p:spTree>
    <p:extLst>
      <p:ext uri="{BB962C8B-B14F-4D97-AF65-F5344CB8AC3E}">
        <p14:creationId xmlns:p14="http://schemas.microsoft.com/office/powerpoint/2010/main" val="1018437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873"/>
            <a:ext cx="12192000" cy="44829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1113" y="6025246"/>
            <a:ext cx="4391954" cy="33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Display/Compilation Scale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1:45.000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82426" y="1012690"/>
            <a:ext cx="110732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Possible clutter at</a:t>
            </a:r>
            <a:r>
              <a:rPr kumimoji="0" lang="en-US" sz="18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compilation </a:t>
            </a:r>
            <a:r>
              <a:rPr kumimoji="0" lang="en-US" sz="1800" b="0" i="1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scale: Feature object </a:t>
            </a:r>
            <a:r>
              <a:rPr kumimoji="0" lang="en-US" sz="18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larger than </a:t>
            </a:r>
            <a:r>
              <a:rPr kumimoji="0" lang="en-US" sz="1800" b="0" i="1" u="non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the </a:t>
            </a:r>
            <a:r>
              <a:rPr kumimoji="0" lang="en-US" sz="1800" b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circle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INFORMATION AND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667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6383" t="28096" r="26278" b="30961"/>
          <a:stretch/>
        </p:blipFill>
        <p:spPr>
          <a:xfrm>
            <a:off x="2172092" y="3551028"/>
            <a:ext cx="3034602" cy="1965517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AT DIFFERENT SCALE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35517" t="36072" r="25318" b="24863"/>
          <a:stretch/>
        </p:blipFill>
        <p:spPr>
          <a:xfrm>
            <a:off x="2172916" y="1116803"/>
            <a:ext cx="3032954" cy="20800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7841" t="7267" r="11408" b="8207"/>
          <a:stretch/>
        </p:blipFill>
        <p:spPr>
          <a:xfrm>
            <a:off x="6104375" y="1342890"/>
            <a:ext cx="5476351" cy="38887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410281" y="1342890"/>
            <a:ext cx="2170445" cy="33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Scale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1:2.000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035425" y="2858259"/>
            <a:ext cx="2170445" cy="584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Scale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1:45.000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035425" y="5182795"/>
            <a:ext cx="2170445" cy="584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Scale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1:22.000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088922" y="5231602"/>
            <a:ext cx="53457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CATZOC</a:t>
            </a:r>
            <a:r>
              <a:rPr kumimoji="0" lang="en-US" sz="18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B – 50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Ovale 12"/>
          <p:cNvSpPr/>
          <p:nvPr/>
        </p:nvSpPr>
        <p:spPr>
          <a:xfrm rot="19329907">
            <a:off x="9335959" y="2913056"/>
            <a:ext cx="465543" cy="1506251"/>
          </a:xfrm>
          <a:prstGeom prst="ellipse">
            <a:avLst/>
          </a:prstGeom>
          <a:noFill/>
          <a:ln w="571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353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DATA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7841" t="7267" r="11408" b="8207"/>
          <a:stretch/>
        </p:blipFill>
        <p:spPr>
          <a:xfrm>
            <a:off x="6104375" y="1342890"/>
            <a:ext cx="5476351" cy="38887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410281" y="1342890"/>
            <a:ext cx="2170445" cy="33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Display Scale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1:2.000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088922" y="5231602"/>
            <a:ext cx="53457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CATZOC</a:t>
            </a:r>
            <a:r>
              <a:rPr kumimoji="0" lang="en-US" sz="18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B – 50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Ovale 12"/>
          <p:cNvSpPr/>
          <p:nvPr/>
        </p:nvSpPr>
        <p:spPr>
          <a:xfrm rot="19329907">
            <a:off x="9335959" y="2913056"/>
            <a:ext cx="465543" cy="1506251"/>
          </a:xfrm>
          <a:prstGeom prst="ellipse">
            <a:avLst/>
          </a:prstGeom>
          <a:noFill/>
          <a:ln w="571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Shape 218"/>
          <p:cNvSpPr>
            <a:spLocks noGrp="1"/>
          </p:cNvSpPr>
          <p:nvPr>
            <p:ph type="body" idx="1"/>
          </p:nvPr>
        </p:nvSpPr>
        <p:spPr>
          <a:xfrm>
            <a:off x="1105400" y="1608698"/>
            <a:ext cx="4594530" cy="48010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POSACC and SOUACC </a:t>
            </a:r>
            <a:r>
              <a:rPr lang="it-IT" sz="2400" dirty="0" err="1" smtClean="0">
                <a:solidFill>
                  <a:schemeClr val="tx1"/>
                </a:solidFill>
              </a:rPr>
              <a:t>not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available</a:t>
            </a:r>
            <a:r>
              <a:rPr lang="it-IT" sz="2400" dirty="0" smtClean="0">
                <a:solidFill>
                  <a:schemeClr val="tx1"/>
                </a:solidFill>
              </a:rPr>
              <a:t> in IT ENC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Positional and sounding accuracy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isolated </a:t>
            </a:r>
            <a:r>
              <a:rPr lang="en-US" sz="2400" dirty="0">
                <a:solidFill>
                  <a:schemeClr val="tx1"/>
                </a:solidFill>
              </a:rPr>
              <a:t>features </a:t>
            </a:r>
            <a:r>
              <a:rPr lang="en-US" sz="2400" dirty="0" smtClean="0">
                <a:solidFill>
                  <a:schemeClr val="tx1"/>
                </a:solidFill>
              </a:rPr>
              <a:t>from M_QUAL (quality indicator of the area)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CATZOC value attributed to all ENCs for IT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6913265" y="2265653"/>
            <a:ext cx="117565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Wreck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790443" y="4263689"/>
            <a:ext cx="263601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Obstruction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overlap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097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the port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34013"/>
            <a:ext cx="12192000" cy="524295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447787" y="4852870"/>
            <a:ext cx="2457239" cy="830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Display Scale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1:22.000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1.5 NM Radar Range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CATZOC A2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6973555" y="1065126"/>
            <a:ext cx="1145513" cy="572756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837323" y="4011343"/>
            <a:ext cx="1646256" cy="2057862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266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IHO_New_Logo">
  <a:themeElements>
    <a:clrScheme name="Master_IHO_New_Lo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aster_IHO_New_Log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aster_IHO_New_Lo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ster_IHO_New_Logo">
  <a:themeElements>
    <a:clrScheme name="Master_IHO_New_Lo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aster_IHO_New_Log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aster_IHO_New_Lo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ster_IHO_New_Logo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</TotalTime>
  <Words>342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Trebuchet MS</vt:lpstr>
      <vt:lpstr>Master_IHO_New_Logo</vt:lpstr>
      <vt:lpstr>Presentazione standard di PowerPoint</vt:lpstr>
      <vt:lpstr>ABOUT TEST DATA (1)</vt:lpstr>
      <vt:lpstr>ABOUT TEST DATA (2)</vt:lpstr>
      <vt:lpstr>VISUALIZATION AT DIFFERENT SCALE</vt:lpstr>
      <vt:lpstr>VISUALIZATION AT DIFFERENT SCALE</vt:lpstr>
      <vt:lpstr>QUALITY INFORMATION AND SCALE</vt:lpstr>
      <vt:lpstr>VISUALIZATION AT DIFFERENT SCALE</vt:lpstr>
      <vt:lpstr>QUALITY OF DATA</vt:lpstr>
      <vt:lpstr>Approach to the port</vt:lpstr>
      <vt:lpstr>IT Test Data Analysis </vt:lpstr>
      <vt:lpstr>Concept proven for the «Port of Venice»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Broekman, R, CZSK/OPS/HYD/KCG&amp;G</dc:creator>
  <cp:lastModifiedBy>Pratellesi Marta - T.V.</cp:lastModifiedBy>
  <cp:revision>132</cp:revision>
  <dcterms:modified xsi:type="dcterms:W3CDTF">2020-01-27T07:08:52Z</dcterms:modified>
</cp:coreProperties>
</file>