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62" r:id="rId7"/>
    <p:sldId id="263" r:id="rId8"/>
    <p:sldId id="265" r:id="rId9"/>
    <p:sldId id="25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4C"/>
    <a:srgbClr val="00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6412" autoAdjust="0"/>
  </p:normalViewPr>
  <p:slideViewPr>
    <p:cSldViewPr snapToGrid="0" showGuides="1">
      <p:cViewPr varScale="1">
        <p:scale>
          <a:sx n="62" d="100"/>
          <a:sy n="62" d="100"/>
        </p:scale>
        <p:origin x="10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5248C-EF4A-46ED-B515-33C0D1EECE7B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C2D4B-E1F8-4542-8595-181BF85C6D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3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2D4B-E1F8-4542-8595-181BF85C6DC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3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151" y="2972407"/>
            <a:ext cx="10515600" cy="1241267"/>
          </a:xfrm>
        </p:spPr>
        <p:txBody>
          <a:bodyPr anchor="ctr">
            <a:normAutofit/>
          </a:bodyPr>
          <a:lstStyle>
            <a:lvl1pPr algn="ctr">
              <a:defRPr sz="40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151" y="4307082"/>
            <a:ext cx="10515600" cy="1075562"/>
          </a:xfrm>
        </p:spPr>
        <p:txBody>
          <a:bodyPr/>
          <a:lstStyle>
            <a:lvl1pPr marL="0" indent="0" algn="ctr">
              <a:buNone/>
              <a:defRPr sz="2400" cap="small" baseline="0">
                <a:solidFill>
                  <a:srgbClr val="0015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1998701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126" y="418059"/>
            <a:ext cx="3483650" cy="116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4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8" name="Group 7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9" name="Media Placeholder 18"/>
          <p:cNvSpPr>
            <a:spLocks noGrp="1"/>
          </p:cNvSpPr>
          <p:nvPr>
            <p:ph type="media" sz="quarter" idx="14"/>
          </p:nvPr>
        </p:nvSpPr>
        <p:spPr>
          <a:xfrm>
            <a:off x="1957388" y="1527175"/>
            <a:ext cx="10102850" cy="4745038"/>
          </a:xfrm>
        </p:spPr>
        <p:txBody>
          <a:bodyPr/>
          <a:lstStyle/>
          <a:p>
            <a:r>
              <a:rPr lang="en-US"/>
              <a:t>Click icon to add media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75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8" name="Group 7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1974850" y="4745736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8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8009890" y="4745735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9" name="Picture Placeholder 18"/>
          <p:cNvSpPr>
            <a:spLocks noGrp="1"/>
          </p:cNvSpPr>
          <p:nvPr>
            <p:ph type="pic" sz="quarter" idx="16"/>
          </p:nvPr>
        </p:nvSpPr>
        <p:spPr>
          <a:xfrm>
            <a:off x="4985658" y="4745735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0" name="Picture Placeholder 18"/>
          <p:cNvSpPr>
            <a:spLocks noGrp="1"/>
          </p:cNvSpPr>
          <p:nvPr>
            <p:ph type="pic" sz="quarter" idx="17"/>
          </p:nvPr>
        </p:nvSpPr>
        <p:spPr>
          <a:xfrm>
            <a:off x="1961428" y="3135120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1" name="Picture Placeholder 18"/>
          <p:cNvSpPr>
            <a:spLocks noGrp="1"/>
          </p:cNvSpPr>
          <p:nvPr>
            <p:ph type="pic" sz="quarter" idx="18"/>
          </p:nvPr>
        </p:nvSpPr>
        <p:spPr>
          <a:xfrm>
            <a:off x="7996468" y="3135119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2" name="Picture Placeholder 18"/>
          <p:cNvSpPr>
            <a:spLocks noGrp="1"/>
          </p:cNvSpPr>
          <p:nvPr>
            <p:ph type="pic" sz="quarter" idx="19"/>
          </p:nvPr>
        </p:nvSpPr>
        <p:spPr>
          <a:xfrm>
            <a:off x="4972236" y="3135119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3" name="Picture Placeholder 18"/>
          <p:cNvSpPr>
            <a:spLocks noGrp="1"/>
          </p:cNvSpPr>
          <p:nvPr>
            <p:ph type="pic" sz="quarter" idx="20"/>
          </p:nvPr>
        </p:nvSpPr>
        <p:spPr>
          <a:xfrm>
            <a:off x="1974850" y="1524503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4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8009890" y="1524502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5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4985658" y="1524502"/>
            <a:ext cx="2661157" cy="14994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825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962150" y="1527175"/>
            <a:ext cx="4224209" cy="22565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1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6446838" y="1527175"/>
            <a:ext cx="4224209" cy="22565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2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1961428" y="3941762"/>
            <a:ext cx="4224209" cy="22565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3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6446116" y="3941762"/>
            <a:ext cx="4224209" cy="22565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13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8" name="Media Placeholder 17"/>
          <p:cNvSpPr>
            <a:spLocks noGrp="1"/>
          </p:cNvSpPr>
          <p:nvPr>
            <p:ph type="media" sz="quarter" idx="14"/>
          </p:nvPr>
        </p:nvSpPr>
        <p:spPr>
          <a:xfrm>
            <a:off x="1961428" y="2107587"/>
            <a:ext cx="4822698" cy="3556317"/>
          </a:xfrm>
        </p:spPr>
        <p:txBody>
          <a:bodyPr/>
          <a:lstStyle/>
          <a:p>
            <a:r>
              <a:rPr lang="en-US"/>
              <a:t>Click icon to add media</a:t>
            </a:r>
            <a:endParaRPr lang="fr-FR"/>
          </a:p>
        </p:txBody>
      </p:sp>
      <p:sp>
        <p:nvSpPr>
          <p:cNvPr id="20" name="Media Placeholder 17"/>
          <p:cNvSpPr>
            <a:spLocks noGrp="1"/>
          </p:cNvSpPr>
          <p:nvPr>
            <p:ph type="media" sz="quarter" idx="15"/>
          </p:nvPr>
        </p:nvSpPr>
        <p:spPr>
          <a:xfrm>
            <a:off x="7215378" y="2107586"/>
            <a:ext cx="4822698" cy="3556317"/>
          </a:xfrm>
        </p:spPr>
        <p:txBody>
          <a:bodyPr/>
          <a:lstStyle/>
          <a:p>
            <a:r>
              <a:rPr lang="en-US"/>
              <a:t>Click icon to add media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58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7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9" name="Text Placeholder 2"/>
          <p:cNvSpPr>
            <a:spLocks noGrp="1"/>
          </p:cNvSpPr>
          <p:nvPr>
            <p:ph idx="17"/>
          </p:nvPr>
        </p:nvSpPr>
        <p:spPr>
          <a:xfrm>
            <a:off x="7095784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961427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095783" y="1880755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82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7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132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9" name="Text Placeholder 2"/>
          <p:cNvSpPr>
            <a:spLocks noGrp="1"/>
          </p:cNvSpPr>
          <p:nvPr>
            <p:ph idx="17"/>
          </p:nvPr>
        </p:nvSpPr>
        <p:spPr>
          <a:xfrm>
            <a:off x="7095784" y="2505075"/>
            <a:ext cx="4928895" cy="132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1962150" y="3949700"/>
            <a:ext cx="4927600" cy="233203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19"/>
          </p:nvPr>
        </p:nvSpPr>
        <p:spPr>
          <a:xfrm>
            <a:off x="7110476" y="3940155"/>
            <a:ext cx="4927600" cy="233203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1961427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7095783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106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7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132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9" name="Text Placeholder 2"/>
          <p:cNvSpPr>
            <a:spLocks noGrp="1"/>
          </p:cNvSpPr>
          <p:nvPr>
            <p:ph idx="17"/>
          </p:nvPr>
        </p:nvSpPr>
        <p:spPr>
          <a:xfrm>
            <a:off x="7095784" y="2505075"/>
            <a:ext cx="4928895" cy="132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2" name="Chart Placeholder 21"/>
          <p:cNvSpPr>
            <a:spLocks noGrp="1"/>
          </p:cNvSpPr>
          <p:nvPr>
            <p:ph type="chart" sz="quarter" idx="18"/>
          </p:nvPr>
        </p:nvSpPr>
        <p:spPr>
          <a:xfrm>
            <a:off x="1962150" y="3932238"/>
            <a:ext cx="4928173" cy="2349500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  <p:sp>
        <p:nvSpPr>
          <p:cNvPr id="38" name="Chart Placeholder 21"/>
          <p:cNvSpPr>
            <a:spLocks noGrp="1"/>
          </p:cNvSpPr>
          <p:nvPr>
            <p:ph type="chart" sz="quarter" idx="19"/>
          </p:nvPr>
        </p:nvSpPr>
        <p:spPr>
          <a:xfrm>
            <a:off x="7095785" y="3940155"/>
            <a:ext cx="4942292" cy="2349500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1961427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7109181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3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8" name="Group 7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1961428" y="1737360"/>
            <a:ext cx="10076648" cy="4439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10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9" name="Group 8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1961428" y="1737361"/>
            <a:ext cx="10076648" cy="1581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1962150" y="3492500"/>
            <a:ext cx="4968875" cy="272573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4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7069201" y="3492500"/>
            <a:ext cx="4968875" cy="272573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87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7" name="Group 6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1961428" y="1737360"/>
            <a:ext cx="6642926" cy="4439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8799512" y="1724025"/>
            <a:ext cx="3238563" cy="445293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2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2" name="Group 11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23" name="Text Placeholder 2"/>
          <p:cNvSpPr>
            <a:spLocks noGrp="1"/>
          </p:cNvSpPr>
          <p:nvPr>
            <p:ph idx="15"/>
          </p:nvPr>
        </p:nvSpPr>
        <p:spPr>
          <a:xfrm>
            <a:off x="7109180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4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961428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109180" y="1879818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794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8" name="Group 7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8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7077075" y="2505075"/>
            <a:ext cx="4960938" cy="36845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961427" y="18814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80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6" name="Group 5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4"/>
          </p:nvPr>
        </p:nvSpPr>
        <p:spPr>
          <a:xfrm>
            <a:off x="7004304" y="2002746"/>
            <a:ext cx="5033709" cy="4186917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  <p:sp>
        <p:nvSpPr>
          <p:cNvPr id="18" name="Text Placeholder 2"/>
          <p:cNvSpPr>
            <a:spLocks noGrp="1"/>
          </p:cNvSpPr>
          <p:nvPr>
            <p:ph idx="16"/>
          </p:nvPr>
        </p:nvSpPr>
        <p:spPr>
          <a:xfrm>
            <a:off x="1961428" y="2505075"/>
            <a:ext cx="4928895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1961427" y="2002746"/>
            <a:ext cx="4928895" cy="456942"/>
          </a:xfrm>
        </p:spPr>
        <p:txBody>
          <a:bodyPr>
            <a:normAutofit/>
          </a:bodyPr>
          <a:lstStyle>
            <a:lvl1pPr marL="0" indent="0">
              <a:buNone/>
              <a:defRPr sz="1800" cap="small" baseline="0">
                <a:solidFill>
                  <a:srgbClr val="00A9A9"/>
                </a:solidFill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01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9" name="Group 8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1961428" y="1737361"/>
            <a:ext cx="10076648" cy="1581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14"/>
          </p:nvPr>
        </p:nvSpPr>
        <p:spPr>
          <a:xfrm>
            <a:off x="1962151" y="3448050"/>
            <a:ext cx="4895850" cy="2779713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  <p:sp>
        <p:nvSpPr>
          <p:cNvPr id="23" name="Chart Placeholder 20"/>
          <p:cNvSpPr>
            <a:spLocks noGrp="1"/>
          </p:cNvSpPr>
          <p:nvPr>
            <p:ph type="chart" sz="quarter" idx="15"/>
          </p:nvPr>
        </p:nvSpPr>
        <p:spPr>
          <a:xfrm>
            <a:off x="7165126" y="3448050"/>
            <a:ext cx="4895850" cy="2779713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1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0" name="Group 9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961428" y="29645"/>
            <a:ext cx="8709619" cy="883167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rgbClr val="00154C"/>
                </a:solidFill>
                <a:latin typeface="HelveticaNeueLT Std Blk" panose="020B09040202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1884103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72BEDD24-6168-4C6E-B4D2-E6B466BDF756}" type="datetimeFigureOut">
              <a:rPr lang="fr-FR" smtClean="0"/>
              <a:pPr/>
              <a:t>25/02/2025</a:t>
            </a:fld>
            <a:endParaRPr lang="fr-FR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1428" y="6356350"/>
            <a:ext cx="4114800" cy="365125"/>
          </a:xfrm>
        </p:spPr>
        <p:txBody>
          <a:bodyPr/>
          <a:lstStyle>
            <a:lvl1pPr algn="l">
              <a:defRPr>
                <a:solidFill>
                  <a:srgbClr val="00A9A9"/>
                </a:solidFill>
              </a:defRPr>
            </a:lvl1pPr>
          </a:lstStyle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– Copyright 2021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447" y="6356350"/>
            <a:ext cx="2743200" cy="365125"/>
          </a:xfrm>
        </p:spPr>
        <p:txBody>
          <a:bodyPr/>
          <a:lstStyle>
            <a:lvl1pPr>
              <a:defRPr>
                <a:solidFill>
                  <a:srgbClr val="00A9A9"/>
                </a:solidFill>
                <a:latin typeface="HelveticaNeueLT Std Lt" panose="020B0403020202020204" pitchFamily="34" charset="0"/>
              </a:defRPr>
            </a:lvl1pPr>
          </a:lstStyle>
          <a:p>
            <a:fld id="{46D0E966-1BD1-4C85-866E-DF3AF339519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3"/>
          </p:nvPr>
        </p:nvSpPr>
        <p:spPr>
          <a:xfrm>
            <a:off x="1961429" y="958199"/>
            <a:ext cx="8709619" cy="456942"/>
          </a:xfrm>
        </p:spPr>
        <p:txBody>
          <a:bodyPr>
            <a:normAutofit/>
          </a:bodyPr>
          <a:lstStyle>
            <a:lvl1pPr marL="0" indent="0" algn="l">
              <a:buNone/>
              <a:defRPr sz="1800" b="0" cap="small" baseline="0">
                <a:solidFill>
                  <a:srgbClr val="00A9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1961428" y="1737361"/>
            <a:ext cx="10076648" cy="1581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154C"/>
                </a:solidFill>
              </a:defRPr>
            </a:lvl1pPr>
            <a:lvl2pPr>
              <a:defRPr>
                <a:solidFill>
                  <a:srgbClr val="00154C"/>
                </a:solidFill>
              </a:defRPr>
            </a:lvl2pPr>
            <a:lvl3pPr>
              <a:defRPr>
                <a:solidFill>
                  <a:srgbClr val="00154C"/>
                </a:solidFill>
              </a:defRPr>
            </a:lvl3pPr>
            <a:lvl4pPr>
              <a:defRPr>
                <a:solidFill>
                  <a:srgbClr val="00154C"/>
                </a:solidFill>
              </a:defRPr>
            </a:lvl4pPr>
            <a:lvl5pPr>
              <a:defRPr>
                <a:solidFill>
                  <a:srgbClr val="0015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22" name="Table Placeholder 21"/>
          <p:cNvSpPr>
            <a:spLocks noGrp="1"/>
          </p:cNvSpPr>
          <p:nvPr>
            <p:ph type="tbl" sz="quarter" idx="14"/>
          </p:nvPr>
        </p:nvSpPr>
        <p:spPr>
          <a:xfrm>
            <a:off x="1962213" y="3406680"/>
            <a:ext cx="10075863" cy="2862262"/>
          </a:xfrm>
        </p:spPr>
        <p:txBody>
          <a:bodyPr/>
          <a:lstStyle/>
          <a:p>
            <a:r>
              <a:rPr lang="en-US"/>
              <a:t>Click icon to add table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33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DD24-6168-4C6E-B4D2-E6B466BDF756}" type="datetimeFigureOut">
              <a:rPr lang="fr-FR" smtClean="0"/>
              <a:t>25/02/2025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E966-1BD1-4C85-866E-DF3AF339519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0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5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NeueLT Std Blk" panose="020B09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NeueLT Std Med" panose="020B08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NeueLT Std L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NeueLT Std L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NeueLT Std L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NeueLT Std L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72" y="2972407"/>
            <a:ext cx="12087828" cy="1241267"/>
          </a:xfrm>
        </p:spPr>
        <p:txBody>
          <a:bodyPr>
            <a:normAutofit fontScale="90000"/>
          </a:bodyPr>
          <a:lstStyle/>
          <a:p>
            <a:r>
              <a:rPr lang="fr-FR" dirty="0"/>
              <a:t>HSWG 8 </a:t>
            </a:r>
            <a:br>
              <a:rPr lang="fr-FR" dirty="0"/>
            </a:br>
            <a:br>
              <a:rPr lang="fr-FR" sz="3200" dirty="0"/>
            </a:br>
            <a:r>
              <a:rPr lang="fr-FR" dirty="0"/>
              <a:t>BCSG</a:t>
            </a:r>
            <a:br>
              <a:rPr lang="fr-FR" sz="3200" dirty="0"/>
            </a:br>
            <a:r>
              <a:rPr lang="fr-FR" sz="3200" dirty="0"/>
              <a:t>BATHYMETRIC COVERAGE SUBGROUP</a:t>
            </a:r>
            <a:br>
              <a:rPr lang="fr-FR" sz="3200" dirty="0"/>
            </a:br>
            <a:br>
              <a:rPr lang="fr-FR" sz="3200" dirty="0"/>
            </a:br>
            <a:r>
              <a:rPr lang="en-US" sz="2200" dirty="0"/>
              <a:t>VTC, 3</a:t>
            </a:r>
            <a:r>
              <a:rPr lang="en-US" sz="2200" baseline="30000" dirty="0"/>
              <a:t>rd</a:t>
            </a:r>
            <a:r>
              <a:rPr lang="en-US" sz="2200" dirty="0"/>
              <a:t> </a:t>
            </a:r>
            <a:r>
              <a:rPr lang="en-US" sz="2200" dirty="0" err="1"/>
              <a:t>MArch</a:t>
            </a:r>
            <a:r>
              <a:rPr lang="en-US" sz="2200" dirty="0"/>
              <a:t> 2025</a:t>
            </a:r>
            <a:endParaRPr lang="fr-FR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315267"/>
            <a:ext cx="10515600" cy="1075562"/>
          </a:xfrm>
        </p:spPr>
        <p:txBody>
          <a:bodyPr/>
          <a:lstStyle/>
          <a:p>
            <a:r>
              <a:rPr lang="fr-FR" dirty="0"/>
              <a:t>International </a:t>
            </a:r>
            <a:r>
              <a:rPr lang="fr-FR" dirty="0" err="1"/>
              <a:t>hydrographic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endParaRPr lang="fr-FR" dirty="0"/>
          </a:p>
          <a:p>
            <a:r>
              <a:rPr lang="fr-FR" sz="2000" dirty="0" err="1"/>
              <a:t>Measuring</a:t>
            </a:r>
            <a:r>
              <a:rPr lang="fr-FR" sz="2000" dirty="0"/>
              <a:t> the </a:t>
            </a:r>
            <a:r>
              <a:rPr lang="fr-FR" sz="2000" dirty="0" err="1"/>
              <a:t>physics</a:t>
            </a:r>
            <a:r>
              <a:rPr lang="fr-FR" sz="2000" dirty="0"/>
              <a:t> &amp; </a:t>
            </a:r>
            <a:r>
              <a:rPr lang="fr-FR" sz="2000" dirty="0" err="1"/>
              <a:t>features</a:t>
            </a:r>
            <a:r>
              <a:rPr lang="fr-FR" sz="2000" dirty="0"/>
              <a:t> of the </a:t>
            </a:r>
            <a:r>
              <a:rPr lang="fr-FR" sz="2000" dirty="0" err="1"/>
              <a:t>ocean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1458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61428" y="1737360"/>
            <a:ext cx="10076648" cy="443960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HSWG6 it was decided that before any updates on S-44 Bathymetric Coverage </a:t>
            </a:r>
            <a:r>
              <a:rPr lang="en-US" sz="20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SubGroup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should be formed.</a:t>
            </a:r>
            <a:endParaRPr lang="fi-FI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HSWG6 Action 10 (BCSG): </a:t>
            </a:r>
            <a:r>
              <a:rPr lang="en-US" sz="20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current standards for Bathymetric Coverage and propose changes for next edition</a:t>
            </a:r>
            <a:endParaRPr lang="fi-FI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HSWG6 Action 11 (BCSG):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Clarify 200% Bathymetric Coverage meaning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b="1" dirty="0">
                <a:latin typeface="+mn-lt"/>
                <a:cs typeface="Times New Roman" panose="02020603050405020304" pitchFamily="18" charset="0"/>
              </a:rPr>
              <a:t>HSWG7 Action 08 (BCSG): 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BCSG to </a:t>
            </a:r>
            <a:r>
              <a:rPr lang="en-US" sz="20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possible clarification on the terms feature detection and feature identification.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i-FI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95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3740-E776-4710-8511-0A7E3C24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HelveticaNeueLT Std Blk" panose="020B0904020202020204"/>
                <a:ea typeface="Calibri" panose="020F0502020204030204" pitchFamily="34" charset="0"/>
                <a:cs typeface="Times New Roman" panose="02020603050405020304" pitchFamily="18" charset="0"/>
              </a:rPr>
              <a:t>BCSG work in between HSWG7 and HSWG8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1E007-FEA6-477C-A5BD-2936C0E7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428" y="1737360"/>
            <a:ext cx="10076648" cy="4439603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BCSG have had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virtual meetings since the HSWG7, led by Jani Pötrönen (FIN). During the meetings the group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tried to follow up the outcome from the HSWG7 at their best; “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Clarification needed for the concept to be unambiguous and practical keeping in mind the relationship to Feature Search.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the presentations and minutes of the meetings are available in the BCSG folders for the HSWG members.</a:t>
            </a: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The poll below was organized among BCSG members before the HSWG8, which showed strong consensus inside the subgroup:</a:t>
            </a:r>
            <a:b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99FC95-96D0-4789-9795-B8625C54F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782" y="4560067"/>
            <a:ext cx="9303789" cy="221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3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3740-E776-4710-8511-0A7E3C24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HelveticaNeueLT Std Blk" panose="020B0904020202020204"/>
                <a:ea typeface="Calibri" panose="020F0502020204030204" pitchFamily="34" charset="0"/>
                <a:cs typeface="Times New Roman" panose="02020603050405020304" pitchFamily="18" charset="0"/>
              </a:rPr>
              <a:t>BCSG Online poll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1E007-FEA6-477C-A5BD-2936C0E7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428" y="802415"/>
            <a:ext cx="10076648" cy="4439603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https://traficom.screen.io/hswg8forbcsg/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4FF886-0FD5-491B-B2AA-CC3C8D1C5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915" y="2335397"/>
            <a:ext cx="3476169" cy="346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3740-E776-4710-8511-0A7E3C24D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428" y="-21726"/>
            <a:ext cx="8709619" cy="883167"/>
          </a:xfrm>
        </p:spPr>
        <p:txBody>
          <a:bodyPr/>
          <a:lstStyle/>
          <a:p>
            <a:r>
              <a:rPr lang="en-US" dirty="0">
                <a:effectLst/>
                <a:latin typeface="HelveticaNeueLT Std Blk" panose="020B0904020202020204"/>
                <a:ea typeface="Calibri" panose="020F0502020204030204" pitchFamily="34" charset="0"/>
                <a:cs typeface="Times New Roman" panose="02020603050405020304" pitchFamily="18" charset="0"/>
              </a:rPr>
              <a:t>BCSG Online poll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237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1524000" y="106452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solidFill>
                  <a:srgbClr val="00A9A9"/>
                </a:solidFill>
              </a:rPr>
              <a:t>Thank you</a:t>
            </a: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524000" y="39606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</a:t>
            </a:r>
            <a:r>
              <a:rPr lang="en-US" dirty="0" err="1"/>
              <a:t>IHOhydro</a:t>
            </a:r>
            <a:endParaRPr lang="en-GB" dirty="0"/>
          </a:p>
          <a:p>
            <a:r>
              <a:rPr lang="en-US" dirty="0"/>
              <a:t> </a:t>
            </a:r>
            <a:r>
              <a:rPr lang="en-US" dirty="0" err="1"/>
              <a:t>IHOhydro</a:t>
            </a:r>
            <a:endParaRPr lang="en-GB" u="sng" dirty="0"/>
          </a:p>
          <a:p>
            <a:r>
              <a:rPr lang="en-US" dirty="0"/>
              <a:t> International Hydrographic Organization</a:t>
            </a:r>
            <a:endParaRPr lang="en-GB" dirty="0"/>
          </a:p>
          <a:p>
            <a:endParaRPr lang="fr-FR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9515" y="3988904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1936" y="4430141"/>
            <a:ext cx="335159" cy="33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5498" y="4902469"/>
            <a:ext cx="423333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26994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IHO_New_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general presentation 072021" id="{DE621613-C9CA-4445-8C29-3A39671861E9}" vid="{650F121D-421E-43E1-890F-E36A5062FF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ac2371-6eec-4419-a22e-ca4790e8d590">
      <Terms xmlns="http://schemas.microsoft.com/office/infopath/2007/PartnerControls"/>
    </lcf76f155ced4ddcb4097134ff3c332f>
    <TaxCatchAll xmlns="4e7e82ff-130c-471f-a9b5-f315683a104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2A2E63A134B41AAFFAE56C8E22830" ma:contentTypeVersion="17" ma:contentTypeDescription="Create a new document." ma:contentTypeScope="" ma:versionID="723f401ea03c6b493e75df08090dd85f">
  <xsd:schema xmlns:xsd="http://www.w3.org/2001/XMLSchema" xmlns:xs="http://www.w3.org/2001/XMLSchema" xmlns:p="http://schemas.microsoft.com/office/2006/metadata/properties" xmlns:ns2="85ac2371-6eec-4419-a22e-ca4790e8d590" xmlns:ns3="b3887e04-290f-4d8d-a95f-a15aad8d52c1" xmlns:ns4="4e7e82ff-130c-471f-a9b5-f315683a1046" targetNamespace="http://schemas.microsoft.com/office/2006/metadata/properties" ma:root="true" ma:fieldsID="7f1dd49857439effe35d37fa1ac93a75" ns2:_="" ns3:_="" ns4:_="">
    <xsd:import namespace="85ac2371-6eec-4419-a22e-ca4790e8d590"/>
    <xsd:import namespace="b3887e04-290f-4d8d-a95f-a15aad8d52c1"/>
    <xsd:import namespace="4e7e82ff-130c-471f-a9b5-f315683a10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c2371-6eec-4419-a22e-ca4790e8d5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d88c65c-3d18-4304-bf56-a445aaa65a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887e04-290f-4d8d-a95f-a15aad8d52c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612b87c-857d-4afe-96be-9b9f6b3551c7}" ma:internalName="TaxCatchAll" ma:showField="CatchAllData" ma:web="b3887e04-290f-4d8d-a95f-a15aad8d52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CB9D89-F748-42B0-A869-142BCEDB5A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BB7E51-9A76-41EE-9987-9BA448BD7A59}">
  <ds:schemaRefs>
    <ds:schemaRef ds:uri="http://schemas.microsoft.com/office/2006/metadata/properties"/>
    <ds:schemaRef ds:uri="http://schemas.microsoft.com/office/infopath/2007/PartnerControls"/>
    <ds:schemaRef ds:uri="85ac2371-6eec-4419-a22e-ca4790e8d590"/>
    <ds:schemaRef ds:uri="4e7e82ff-130c-471f-a9b5-f315683a1046"/>
  </ds:schemaRefs>
</ds:datastoreItem>
</file>

<file path=customXml/itemProps3.xml><?xml version="1.0" encoding="utf-8"?>
<ds:datastoreItem xmlns:ds="http://schemas.openxmlformats.org/officeDocument/2006/customXml" ds:itemID="{AC037741-D969-49DB-A1B5-46F675188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ac2371-6eec-4419-a22e-ca4790e8d590"/>
    <ds:schemaRef ds:uri="b3887e04-290f-4d8d-a95f-a15aad8d52c1"/>
    <ds:schemaRef ds:uri="4e7e82ff-130c-471f-a9b5-f315683a10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Master_IHO_New_Logo_En_100 072021</Template>
  <TotalTime>1441</TotalTime>
  <Words>229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HelveticaNeueLT Std Blk</vt:lpstr>
      <vt:lpstr>HelveticaNeueLT Std Lt</vt:lpstr>
      <vt:lpstr>HelveticaNeueLT Std Med</vt:lpstr>
      <vt:lpstr>Master_IHO_New_Logo</vt:lpstr>
      <vt:lpstr>HSWG 8   BCSG BATHYMETRIC COVERAGE SUBGROUP  VTC, 3rd MArch 2025</vt:lpstr>
      <vt:lpstr>BACKGROUND</vt:lpstr>
      <vt:lpstr>BCSG work in between HSWG7 and HSWG8</vt:lpstr>
      <vt:lpstr>BCSG Online poll</vt:lpstr>
      <vt:lpstr>BCSG Online poll</vt:lpstr>
      <vt:lpstr>PowerPoint Presentation</vt:lpstr>
    </vt:vector>
  </TitlesOfParts>
  <Company>IHO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hydrographic organization</dc:title>
  <dc:creator>Sarah</dc:creator>
  <cp:lastModifiedBy>Pötrönen Jani</cp:lastModifiedBy>
  <cp:revision>69</cp:revision>
  <dcterms:created xsi:type="dcterms:W3CDTF">2021-09-06T07:52:44Z</dcterms:created>
  <dcterms:modified xsi:type="dcterms:W3CDTF">2025-02-25T10:11:10Z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0x0101007222A2E63A134B41AAFFAE56C8E22830</vt:lpwstr>
  </property>
</Properties>
</file>