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85" r:id="rId9"/>
    <p:sldId id="264" r:id="rId10"/>
    <p:sldId id="267" r:id="rId11"/>
    <p:sldId id="266" r:id="rId12"/>
    <p:sldId id="289" r:id="rId13"/>
    <p:sldId id="290" r:id="rId14"/>
    <p:sldId id="268" r:id="rId15"/>
    <p:sldId id="269" r:id="rId16"/>
    <p:sldId id="291" r:id="rId17"/>
    <p:sldId id="292" r:id="rId18"/>
    <p:sldId id="293" r:id="rId19"/>
    <p:sldId id="270" r:id="rId20"/>
    <p:sldId id="271" r:id="rId21"/>
    <p:sldId id="274" r:id="rId22"/>
    <p:sldId id="284" r:id="rId23"/>
    <p:sldId id="294" r:id="rId24"/>
  </p:sldIdLst>
  <p:sldSz cx="12192000" cy="6858000"/>
  <p:notesSz cx="6858000" cy="9144000"/>
  <p:custDataLst>
    <p:tags r:id="rId2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8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1A23DE-6963-4147-B66A-3B976E42E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80226A1-A931-4266-ABD4-6E991DC66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CCA9035-2106-4C6A-B38F-8EC65AF0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4E8CCDC-8492-476B-B947-B218E25EC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2D02ED-41DB-44C6-9B38-107B70D5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39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8CFC39-979A-48CE-96BC-773C07390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1F2A6EB-F2A1-4C38-98B8-D7B1F8ABB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EC5527-664F-470E-95CE-7A0F40F6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E98FC6E-F529-47E2-A616-0F919F93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3AF3C16-5B5E-4C5E-9969-BCDA1318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782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9BBA400-86BA-4CDF-A8EB-073FB8E0D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51BC1E1-496D-4755-89E6-CD100520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A6F799B-B86E-4F94-A485-3BE6076A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6BC204-2FF4-4221-A0B5-C8C7B2D3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EA26D93-10D2-413C-B1AB-6D23DD17D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3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64578D-9D70-48FE-BC1B-730E40F44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68EFA9-181D-4948-A374-EFA2F309A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C184E4C-9A93-4CC2-AFBC-19EBCEB9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C5E9C4-7DD5-4A2B-89F2-43A0DD64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7A4832-9F90-45B0-9056-2DD30B2E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34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CB148C-D7D0-44CE-9C45-9DF304C4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5037713-D3EC-4B5D-80D9-8439E0987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EF3C700-1A9C-4110-AD3B-0B74F041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824DB00-C8C9-4E46-8953-9996724A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BC8B97-2019-4650-A78E-24B7D723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2077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5EC1FF-9160-4AEF-AA2E-27DA4A975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DEE45E-9D76-403A-A7E4-166BF12C5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6BB10E8-88E0-4209-B08C-2B8FD4478A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1F8EB1-AAB5-46E9-A022-F82B1375D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81BF6A-06AC-486C-A501-0948262DC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1A0264E-19D3-404C-BF74-9299CB7CB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7999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692194-899C-4C4B-B86A-CF08AC1E4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A28F3B-5DD1-4C15-A5F5-153150104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0BD0251-2471-46F0-A6EB-4AE61B24C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BA0C39D-EBE9-43BC-A131-99827F460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4D3AF3F-6049-459F-806D-BBADA4F74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6F157E8-722D-4904-BBE1-2602A33D5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8A34850-58FA-4DC5-80C1-6CDCF335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6E4303B-EB66-4CCC-8642-B64FF617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20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01DCAC8-1B4F-4CAE-8112-7034D856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6981B19-929D-4CBD-B015-504A0CF91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7781AAB-B72A-4186-A07D-51EDE305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FE130FF-7EFA-4E94-8010-B229733A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604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FB45F52-B16E-4255-9631-00783700D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424298A-5A13-48D6-9452-D486DC3F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7DACBC1-D69A-4B7C-A685-29646D35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09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07409C-965C-40C8-B6C7-9EBCD6D67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40E78A-4AA8-4ADD-AD60-74D28B3F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9BE2816-AA60-4D92-8DF4-11033EAEFB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506B4FD-6288-4934-9F1B-838C5DDC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CEFFA61-9EF2-407E-BABC-BCC17F589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C4C9F9-C6A4-46FC-8134-0757FA7C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420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2EEF9-9049-46BD-B18F-F8E30AC1D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30E2A9F-ACA8-4676-AF4E-C50B72CD6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4619560-E09A-44D4-ADB9-5C70A35B4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FE306F6-7306-4C09-9830-06B27A84C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0790F3F-4683-4AF1-8DE9-A81B5481E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55F5128-F20A-4784-9464-1AA904C56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939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DA906F9-F057-43C6-AE36-EB3EC0E7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66BF5FA-36CA-41C5-91CE-CEBDDE8B14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5C760BB-3E36-4C55-9ABC-DD1BA56AC4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83FC0-831F-4D77-B3C4-E80642E26CB8}" type="datetimeFigureOut">
              <a:rPr lang="zh-TW" altLang="en-US" smtClean="0"/>
              <a:t>2024/1/30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8A8849-E2F4-4A3E-B1B1-E077564FB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70515B-0AC1-429A-8723-E9C2F405B9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12396-B4A5-4FE2-9375-6B2BC97B4F5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394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3FF3EB-8A04-4409-ADA4-0D9419C59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S-123 Data Model Revision for Ed.1.1.0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44D3835-70DB-4E3B-8E0B-772D59AE57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86908"/>
            <a:ext cx="9144000" cy="1470891"/>
          </a:xfrm>
        </p:spPr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Shwu-Jing Chang</a:t>
            </a:r>
          </a:p>
          <a:p>
            <a:r>
              <a:rPr lang="en-US" altLang="zh-TW" dirty="0"/>
              <a:t>2024/01/26</a:t>
            </a:r>
          </a:p>
        </p:txBody>
      </p:sp>
    </p:spTree>
    <p:extLst>
      <p:ext uri="{BB962C8B-B14F-4D97-AF65-F5344CB8AC3E}">
        <p14:creationId xmlns:p14="http://schemas.microsoft.com/office/powerpoint/2010/main" val="200472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FC9B21-E617-42C8-9F00-940A51DC3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NavArea</a:t>
            </a:r>
            <a:r>
              <a:rPr lang="en-US" altLang="zh-TW" dirty="0"/>
              <a:t> and </a:t>
            </a:r>
            <a:r>
              <a:rPr lang="en-US" altLang="zh-TW" dirty="0" err="1"/>
              <a:t>MetArea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22B29A5-2AB7-422F-B035-FBC076F58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98" y="1454004"/>
            <a:ext cx="7067550" cy="26384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FE07433-DC6A-4745-A4D4-7C2DE8CD1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673" y="3637395"/>
            <a:ext cx="7077075" cy="27051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903427F-EBEB-4D46-9A4A-6E71C7CEE5CB}"/>
              </a:ext>
            </a:extLst>
          </p:cNvPr>
          <p:cNvSpPr txBox="1"/>
          <p:nvPr/>
        </p:nvSpPr>
        <p:spPr>
          <a:xfrm>
            <a:off x="7899658" y="5783178"/>
            <a:ext cx="2989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</a:t>
            </a:r>
            <a:r>
              <a:rPr lang="en-US" altLang="zh-TW" dirty="0" err="1"/>
              <a:t>issuingAuthority</a:t>
            </a:r>
            <a:r>
              <a:rPr lang="en-US" altLang="zh-TW" dirty="0"/>
              <a:t>, </a:t>
            </a:r>
          </a:p>
          <a:p>
            <a:r>
              <a:rPr lang="en-US" altLang="zh-TW" dirty="0"/>
              <a:t>not the </a:t>
            </a:r>
            <a:r>
              <a:rPr lang="en-US" altLang="zh-TW" dirty="0" err="1"/>
              <a:t>preparationAuthority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CC1ED8D-0145-45B3-92FA-302C727DA902}"/>
              </a:ext>
            </a:extLst>
          </p:cNvPr>
          <p:cNvSpPr/>
          <p:nvPr/>
        </p:nvSpPr>
        <p:spPr>
          <a:xfrm>
            <a:off x="751898" y="2350168"/>
            <a:ext cx="3459155" cy="17422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63C3F7-DD13-4E37-8AF4-D97AD059A526}"/>
              </a:ext>
            </a:extLst>
          </p:cNvPr>
          <p:cNvSpPr/>
          <p:nvPr/>
        </p:nvSpPr>
        <p:spPr>
          <a:xfrm>
            <a:off x="4273140" y="4600234"/>
            <a:ext cx="3459155" cy="174226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210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D158A-AAD5-4DE2-B2A9-5C4BA247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Navtex</a:t>
            </a:r>
            <a:r>
              <a:rPr lang="en-US" altLang="zh-TW" dirty="0"/>
              <a:t> Service Area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D0BE1BD-818D-4734-ACE5-7A15AC59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418" y="4067811"/>
            <a:ext cx="2295525" cy="809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A9969F-815F-40AF-850B-6FB25A57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834" y="5335696"/>
            <a:ext cx="2276475" cy="8001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9E17EB-1FD7-4881-8236-F815AD7F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181" y="3073495"/>
            <a:ext cx="2286000" cy="8096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AA848D9-9918-4B20-BD79-6A200A00C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181" y="2152745"/>
            <a:ext cx="2257425" cy="809625"/>
          </a:xfrm>
          <a:prstGeom prst="rect">
            <a:avLst/>
          </a:prstGeom>
        </p:spPr>
      </p:pic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95DB06D-3009-48AC-BA5A-2D529FD9485D}"/>
              </a:ext>
            </a:extLst>
          </p:cNvPr>
          <p:cNvCxnSpPr>
            <a:endCxn id="4" idx="1"/>
          </p:cNvCxnSpPr>
          <p:nvPr/>
        </p:nvCxnSpPr>
        <p:spPr>
          <a:xfrm>
            <a:off x="7807147" y="4472623"/>
            <a:ext cx="1071271" cy="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273B13BA-AB84-4CFC-866D-5E3AAD137580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807147" y="2557558"/>
            <a:ext cx="1076034" cy="126087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482E81A6-B5AF-413A-9E57-EE992AD6CA7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807147" y="3478308"/>
            <a:ext cx="1076034" cy="34012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F4EA77E1-D62C-42EC-A189-405DF78187DD}"/>
              </a:ext>
            </a:extLst>
          </p:cNvPr>
          <p:cNvCxnSpPr>
            <a:stCxn id="4" idx="3"/>
            <a:endCxn id="8" idx="3"/>
          </p:cNvCxnSpPr>
          <p:nvPr/>
        </p:nvCxnSpPr>
        <p:spPr>
          <a:xfrm flipH="1" flipV="1">
            <a:off x="11169181" y="3478308"/>
            <a:ext cx="4762" cy="994316"/>
          </a:xfrm>
          <a:prstGeom prst="bentConnector3">
            <a:avLst>
              <a:gd name="adj1" fmla="val -4800504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7A3C2228-D6EE-4D96-A081-03461AEB4443}"/>
              </a:ext>
            </a:extLst>
          </p:cNvPr>
          <p:cNvCxnSpPr>
            <a:cxnSpLocks/>
            <a:stCxn id="4" idx="3"/>
            <a:endCxn id="9" idx="3"/>
          </p:cNvCxnSpPr>
          <p:nvPr/>
        </p:nvCxnSpPr>
        <p:spPr>
          <a:xfrm flipH="1" flipV="1">
            <a:off x="11140606" y="2557558"/>
            <a:ext cx="33337" cy="1915066"/>
          </a:xfrm>
          <a:prstGeom prst="bentConnector3">
            <a:avLst>
              <a:gd name="adj1" fmla="val -68572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66FD2CB1-60EA-4991-9538-ACE18600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042" y="1860924"/>
            <a:ext cx="4743106" cy="31361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23A3BDA-F1AC-4935-BFB7-42704013B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7" y="2815525"/>
            <a:ext cx="2434447" cy="1325563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9532ADC-E3B2-4D6C-B367-C8EB2CD4A942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>
            <a:off x="5435595" y="4997076"/>
            <a:ext cx="628477" cy="3386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7538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D158A-AAD5-4DE2-B2A9-5C4BA247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 err="1"/>
              <a:t>NavtexServiceArea</a:t>
            </a:r>
            <a:br>
              <a:rPr lang="en-US" altLang="zh-TW" sz="4000" b="1" dirty="0"/>
            </a:br>
            <a:r>
              <a:rPr lang="en-US" altLang="zh-TW" sz="4000" b="1" dirty="0"/>
              <a:t>- Baltic Sea sub-area of NAVAREA I</a:t>
            </a:r>
            <a:endParaRPr lang="zh-TW" altLang="en-US" sz="4000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D0BE1BD-818D-4734-ACE5-7A15AC59B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418" y="4067811"/>
            <a:ext cx="2295525" cy="8096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A9969F-815F-40AF-850B-6FB25A572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357" y="5258470"/>
            <a:ext cx="2276475" cy="8001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9E17EB-1FD7-4881-8236-F815AD7F4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3181" y="3073495"/>
            <a:ext cx="2286000" cy="8096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AA848D9-9918-4B20-BD79-6A200A00C3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3181" y="2152745"/>
            <a:ext cx="2257425" cy="809625"/>
          </a:xfrm>
          <a:prstGeom prst="rect">
            <a:avLst/>
          </a:prstGeom>
        </p:spPr>
      </p:pic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95DB06D-3009-48AC-BA5A-2D529FD9485D}"/>
              </a:ext>
            </a:extLst>
          </p:cNvPr>
          <p:cNvCxnSpPr>
            <a:endCxn id="4" idx="1"/>
          </p:cNvCxnSpPr>
          <p:nvPr/>
        </p:nvCxnSpPr>
        <p:spPr>
          <a:xfrm>
            <a:off x="7807147" y="4472623"/>
            <a:ext cx="1071271" cy="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273B13BA-AB84-4CFC-866D-5E3AAD137580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7807147" y="2557558"/>
            <a:ext cx="1076034" cy="126087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482E81A6-B5AF-413A-9E57-EE992AD6CA79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7807147" y="3478308"/>
            <a:ext cx="1076034" cy="34012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F4EA77E1-D62C-42EC-A189-405DF78187DD}"/>
              </a:ext>
            </a:extLst>
          </p:cNvPr>
          <p:cNvCxnSpPr>
            <a:stCxn id="4" idx="3"/>
            <a:endCxn id="8" idx="3"/>
          </p:cNvCxnSpPr>
          <p:nvPr/>
        </p:nvCxnSpPr>
        <p:spPr>
          <a:xfrm flipH="1" flipV="1">
            <a:off x="11169181" y="3478308"/>
            <a:ext cx="4762" cy="994316"/>
          </a:xfrm>
          <a:prstGeom prst="bentConnector3">
            <a:avLst>
              <a:gd name="adj1" fmla="val -4800504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7A3C2228-D6EE-4D96-A081-03461AEB4443}"/>
              </a:ext>
            </a:extLst>
          </p:cNvPr>
          <p:cNvCxnSpPr>
            <a:cxnSpLocks/>
            <a:stCxn id="4" idx="3"/>
            <a:endCxn id="9" idx="3"/>
          </p:cNvCxnSpPr>
          <p:nvPr/>
        </p:nvCxnSpPr>
        <p:spPr>
          <a:xfrm flipH="1" flipV="1">
            <a:off x="11140606" y="2557558"/>
            <a:ext cx="33337" cy="1915066"/>
          </a:xfrm>
          <a:prstGeom prst="bentConnector3">
            <a:avLst>
              <a:gd name="adj1" fmla="val -68572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圖片 19">
            <a:extLst>
              <a:ext uri="{FF2B5EF4-FFF2-40B4-BE49-F238E27FC236}">
                <a16:creationId xmlns:a16="http://schemas.microsoft.com/office/drawing/2014/main" id="{66FD2CB1-60EA-4991-9538-ACE18600B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4042" y="1860924"/>
            <a:ext cx="4743106" cy="31361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B23A3BDA-F1AC-4935-BFB7-42704013B5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7" y="2815525"/>
            <a:ext cx="2434447" cy="1325563"/>
          </a:xfrm>
          <a:prstGeom prst="rect">
            <a:avLst/>
          </a:prstGeom>
        </p:spPr>
      </p:pic>
      <p:cxnSp>
        <p:nvCxnSpPr>
          <p:cNvPr id="12" name="直線單箭頭接點 11">
            <a:extLst>
              <a:ext uri="{FF2B5EF4-FFF2-40B4-BE49-F238E27FC236}">
                <a16:creationId xmlns:a16="http://schemas.microsoft.com/office/drawing/2014/main" id="{C9532ADC-E3B2-4D6C-B367-C8EB2CD4A942}"/>
              </a:ext>
            </a:extLst>
          </p:cNvPr>
          <p:cNvCxnSpPr>
            <a:cxnSpLocks/>
            <a:stCxn id="20" idx="2"/>
            <a:endCxn id="7" idx="0"/>
          </p:cNvCxnSpPr>
          <p:nvPr/>
        </p:nvCxnSpPr>
        <p:spPr>
          <a:xfrm>
            <a:off x="5435595" y="4997076"/>
            <a:ext cx="0" cy="26139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圖片 15">
            <a:extLst>
              <a:ext uri="{FF2B5EF4-FFF2-40B4-BE49-F238E27FC236}">
                <a16:creationId xmlns:a16="http://schemas.microsoft.com/office/drawing/2014/main" id="{7417A18C-1A4D-4A27-8437-D90A2FF57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2706" y="5339494"/>
            <a:ext cx="2276475" cy="800100"/>
          </a:xfrm>
          <a:prstGeom prst="rect">
            <a:avLst/>
          </a:prstGeom>
        </p:spPr>
      </p:pic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0C8F29E-2CDE-4BC3-BF66-A200AE08436B}"/>
              </a:ext>
            </a:extLst>
          </p:cNvPr>
          <p:cNvCxnSpPr>
            <a:stCxn id="4" idx="2"/>
            <a:endCxn id="16" idx="0"/>
          </p:cNvCxnSpPr>
          <p:nvPr/>
        </p:nvCxnSpPr>
        <p:spPr>
          <a:xfrm>
            <a:off x="10026181" y="4877436"/>
            <a:ext cx="4763" cy="462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圖片 21">
            <a:extLst>
              <a:ext uri="{FF2B5EF4-FFF2-40B4-BE49-F238E27FC236}">
                <a16:creationId xmlns:a16="http://schemas.microsoft.com/office/drawing/2014/main" id="{BB553267-8B40-498F-BA1F-330A28139C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1064" y="5578803"/>
            <a:ext cx="2286000" cy="800100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FD2FD44D-E5E1-4D06-80AE-3A8179D78539}"/>
              </a:ext>
            </a:extLst>
          </p:cNvPr>
          <p:cNvSpPr txBox="1"/>
          <p:nvPr/>
        </p:nvSpPr>
        <p:spPr>
          <a:xfrm>
            <a:off x="4657064" y="6058570"/>
            <a:ext cx="315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Sub-Area Coordinator (Sweden)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8623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6FBF7A1-3051-46C4-9AEF-78EBFE94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46" y="2594697"/>
            <a:ext cx="9124950" cy="3609975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77247264-465A-4705-8E95-7EA6F22DD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b="1" dirty="0"/>
              <a:t>Subarea of NAVAREA</a:t>
            </a:r>
            <a:br>
              <a:rPr lang="en-US" altLang="zh-TW" sz="4000" b="1" dirty="0"/>
            </a:br>
            <a:r>
              <a:rPr lang="en-US" altLang="zh-TW" sz="4000" b="1" dirty="0"/>
              <a:t>- Baltic Sea sub-area of NAVAREA I</a:t>
            </a:r>
            <a:endParaRPr lang="zh-TW" altLang="en-US" sz="4000" b="1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5A8608E-8952-4ABD-85C0-BD43D926F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013" y="1949116"/>
            <a:ext cx="10515600" cy="4255556"/>
          </a:xfrm>
        </p:spPr>
        <p:txBody>
          <a:bodyPr/>
          <a:lstStyle/>
          <a:p>
            <a:r>
              <a:rPr lang="en-US" altLang="zh-TW" dirty="0"/>
              <a:t>In case Baltic Sea Sub-Area will broadcast MSI via </a:t>
            </a:r>
            <a:r>
              <a:rPr lang="en-US" altLang="zh-TW" dirty="0" err="1"/>
              <a:t>SafetyCast</a:t>
            </a:r>
            <a:r>
              <a:rPr lang="en-US" altLang="zh-TW" dirty="0"/>
              <a:t>, etc.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353FA14-CE40-467B-8A97-0B7C5C4B7C5A}"/>
              </a:ext>
            </a:extLst>
          </p:cNvPr>
          <p:cNvSpPr txBox="1"/>
          <p:nvPr/>
        </p:nvSpPr>
        <p:spPr>
          <a:xfrm>
            <a:off x="1240946" y="2782669"/>
            <a:ext cx="3623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+ </a:t>
            </a:r>
            <a:r>
              <a:rPr lang="en-US" altLang="zh-TW" dirty="0" err="1">
                <a:solidFill>
                  <a:srgbClr val="0070C0"/>
                </a:solidFill>
              </a:rPr>
              <a:t>featureName</a:t>
            </a:r>
            <a:r>
              <a:rPr lang="en-US" altLang="zh-TW" dirty="0">
                <a:solidFill>
                  <a:srgbClr val="0070C0"/>
                </a:solidFill>
              </a:rPr>
              <a:t> = Baltic Sea Sub-Area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+ </a:t>
            </a:r>
            <a:r>
              <a:rPr lang="en-US" altLang="zh-TW" dirty="0" err="1">
                <a:solidFill>
                  <a:srgbClr val="0070C0"/>
                </a:solidFill>
              </a:rPr>
              <a:t>idNAVAREA</a:t>
            </a:r>
            <a:r>
              <a:rPr lang="en-US" altLang="zh-TW" dirty="0">
                <a:solidFill>
                  <a:srgbClr val="0070C0"/>
                </a:solidFill>
              </a:rPr>
              <a:t> = NAVAREA I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BC148A7-27F0-4AF9-B78F-F614311919FF}"/>
              </a:ext>
            </a:extLst>
          </p:cNvPr>
          <p:cNvSpPr txBox="1"/>
          <p:nvPr/>
        </p:nvSpPr>
        <p:spPr>
          <a:xfrm>
            <a:off x="7687614" y="5391676"/>
            <a:ext cx="315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Sub-Area Coordinator (Sweden)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82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BA5681-6B81-4A64-9C91-538C17D26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Weather Forecast Warning Area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758AD78-E08C-4EF3-8BB9-654D606882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2218" y="3309947"/>
            <a:ext cx="2295525" cy="809625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9E776DD0-F009-4ECF-98F9-728FDCD61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005" y="4577832"/>
            <a:ext cx="2276475" cy="8001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3E93C74-6E96-4C4A-99C8-AB301117B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6981" y="2315631"/>
            <a:ext cx="2286000" cy="809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0CFA81D-121D-42B3-B9B1-3F0D7BCCC1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6981" y="1394881"/>
            <a:ext cx="2257425" cy="809625"/>
          </a:xfrm>
          <a:prstGeom prst="rect">
            <a:avLst/>
          </a:prstGeom>
        </p:spPr>
      </p:pic>
      <p:cxnSp>
        <p:nvCxnSpPr>
          <p:cNvPr id="7" name="直線單箭頭接點 6">
            <a:extLst>
              <a:ext uri="{FF2B5EF4-FFF2-40B4-BE49-F238E27FC236}">
                <a16:creationId xmlns:a16="http://schemas.microsoft.com/office/drawing/2014/main" id="{1A23D39F-F9C4-41D6-90EB-8963F8394503}"/>
              </a:ext>
            </a:extLst>
          </p:cNvPr>
          <p:cNvCxnSpPr>
            <a:endCxn id="3" idx="1"/>
          </p:cNvCxnSpPr>
          <p:nvPr/>
        </p:nvCxnSpPr>
        <p:spPr>
          <a:xfrm>
            <a:off x="6880947" y="3714759"/>
            <a:ext cx="1071271" cy="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接點: 肘形 7">
            <a:extLst>
              <a:ext uri="{FF2B5EF4-FFF2-40B4-BE49-F238E27FC236}">
                <a16:creationId xmlns:a16="http://schemas.microsoft.com/office/drawing/2014/main" id="{B01235BA-1D60-4198-8F39-D28090B00224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6880947" y="1799694"/>
            <a:ext cx="1076034" cy="126087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接點: 肘形 8">
            <a:extLst>
              <a:ext uri="{FF2B5EF4-FFF2-40B4-BE49-F238E27FC236}">
                <a16:creationId xmlns:a16="http://schemas.microsoft.com/office/drawing/2014/main" id="{428EBA7D-695C-437F-8599-C826CA5A0B57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6880947" y="2720444"/>
            <a:ext cx="1076034" cy="34012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id="{752B85DA-9B1D-4B6F-92C9-3D7E8B77135D}"/>
              </a:ext>
            </a:extLst>
          </p:cNvPr>
          <p:cNvCxnSpPr>
            <a:stCxn id="3" idx="3"/>
            <a:endCxn id="5" idx="3"/>
          </p:cNvCxnSpPr>
          <p:nvPr/>
        </p:nvCxnSpPr>
        <p:spPr>
          <a:xfrm flipH="1" flipV="1">
            <a:off x="10242981" y="2720444"/>
            <a:ext cx="4762" cy="994316"/>
          </a:xfrm>
          <a:prstGeom prst="bentConnector3">
            <a:avLst>
              <a:gd name="adj1" fmla="val -4800504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7FA6C08C-CF0B-41BE-B17B-59749B440AF2}"/>
              </a:ext>
            </a:extLst>
          </p:cNvPr>
          <p:cNvCxnSpPr>
            <a:cxnSpLocks/>
            <a:stCxn id="3" idx="3"/>
            <a:endCxn id="6" idx="3"/>
          </p:cNvCxnSpPr>
          <p:nvPr/>
        </p:nvCxnSpPr>
        <p:spPr>
          <a:xfrm flipH="1" flipV="1">
            <a:off x="10214406" y="1799694"/>
            <a:ext cx="33337" cy="1915066"/>
          </a:xfrm>
          <a:prstGeom prst="bentConnector3">
            <a:avLst>
              <a:gd name="adj1" fmla="val -68572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EE5B6700-80AF-40E3-B776-657B401F139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146243" y="4239212"/>
            <a:ext cx="0" cy="33862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片 14">
            <a:extLst>
              <a:ext uri="{FF2B5EF4-FFF2-40B4-BE49-F238E27FC236}">
                <a16:creationId xmlns:a16="http://schemas.microsoft.com/office/drawing/2014/main" id="{8BA67464-74FB-4569-A69F-27736C8E7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504" y="1570372"/>
            <a:ext cx="5756782" cy="271693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0339DDC5-5BD3-40D4-90DF-1987A31C52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239" y="4408522"/>
            <a:ext cx="2959631" cy="19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9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9D72C4-8B7A-43A1-8903-8225B97C8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GMDSS Area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490F826-15E8-4308-9CB6-EBD64F54D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202" y="1596261"/>
            <a:ext cx="4469452" cy="25814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EB389AA-4BDB-44A1-A498-9BCB9E15F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213" y="4473952"/>
            <a:ext cx="2314575" cy="12382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AD7BD59-4552-46FE-A0AD-7340A8D97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601" y="1317621"/>
            <a:ext cx="2299081" cy="8108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862F3DD-08D0-4045-8DBF-154CDBBBB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7651" y="2148962"/>
            <a:ext cx="2795148" cy="1249708"/>
          </a:xfrm>
          <a:prstGeom prst="rect">
            <a:avLst/>
          </a:prstGeom>
        </p:spPr>
      </p:pic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854CF517-BF53-486E-AB4D-5D702953248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 flipV="1">
            <a:off x="5962654" y="2773816"/>
            <a:ext cx="1734997" cy="113146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圖片 11">
            <a:extLst>
              <a:ext uri="{FF2B5EF4-FFF2-40B4-BE49-F238E27FC236}">
                <a16:creationId xmlns:a16="http://schemas.microsoft.com/office/drawing/2014/main" id="{117763EB-EA14-4B89-BFCC-21B19FA1E0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7651" y="3488399"/>
            <a:ext cx="2280002" cy="801340"/>
          </a:xfrm>
          <a:prstGeom prst="rect">
            <a:avLst/>
          </a:prstGeom>
        </p:spPr>
      </p:pic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EFE2B85C-1B98-4E31-87B7-EA570122FDCE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5962654" y="2886962"/>
            <a:ext cx="1734997" cy="1002107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80481797-E000-4802-89C0-8588AEA5C66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962654" y="1723061"/>
            <a:ext cx="1715947" cy="601233"/>
          </a:xfrm>
          <a:prstGeom prst="bentConnector3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圖片 22">
            <a:extLst>
              <a:ext uri="{FF2B5EF4-FFF2-40B4-BE49-F238E27FC236}">
                <a16:creationId xmlns:a16="http://schemas.microsoft.com/office/drawing/2014/main" id="{5412965A-85A5-4EAB-B68F-4FF02469F0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895" y="4473952"/>
            <a:ext cx="2615971" cy="1550205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CC6F6754-BB05-46F7-801F-4EB9515B4B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2864" y="4466277"/>
            <a:ext cx="5167350" cy="155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1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B26DF2F3-A34C-4A37-994E-4C98371FE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6912"/>
          </a:xfrm>
        </p:spPr>
        <p:txBody>
          <a:bodyPr/>
          <a:lstStyle/>
          <a:p>
            <a:r>
              <a:rPr lang="en-US" altLang="zh-TW" b="1" dirty="0"/>
              <a:t>Connectivity Subscription Area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4B955C5-DD7B-4E3F-AF74-42627E9AD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68B-55EC-49A8-BBFD-E4F4DB793B5F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262CC6-B330-457B-A7C5-C7941D61B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57" y="1056168"/>
            <a:ext cx="7991043" cy="530605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1320A34-5AE5-4AA6-B167-DF7530D44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9884" y="2652594"/>
            <a:ext cx="2686050" cy="12668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3E5EC13-C0B5-4A7B-AA1D-408D8F554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184" y="3912394"/>
            <a:ext cx="2190750" cy="123825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A20C763-2DF2-4623-B057-D6F1BDF76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5184" y="5150644"/>
            <a:ext cx="219075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85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F5B7973-0901-40F7-B861-8048F7C4E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Connectivity Quality Of Service</a:t>
            </a:r>
            <a:endParaRPr lang="zh-TW" altLang="en-US" sz="4000" b="1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C3970E-29EE-4470-9B1C-C5C0B9F5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68B-55EC-49A8-BBFD-E4F4DB793B5F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259F1E1-AB04-42A6-9BC7-09F662DD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4596"/>
            <a:ext cx="9803869" cy="434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97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854F0E-3D3F-4899-B02B-186FD9626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b="1" dirty="0"/>
              <a:t>Connectivity Subscription Area</a:t>
            </a:r>
            <a:r>
              <a:rPr lang="en-US" altLang="zh-TW" sz="3600" dirty="0"/>
              <a:t> - </a:t>
            </a:r>
            <a:r>
              <a:rPr lang="en-US" altLang="zh-TW" sz="3600" dirty="0" err="1"/>
              <a:t>informationBinding</a:t>
            </a:r>
            <a:endParaRPr lang="zh-TW" altLang="en-US" sz="3600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B392A96-0DCA-433C-8F54-CF1EB0D9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A868B-55EC-49A8-BBFD-E4F4DB793B5F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A84FB6D-5DC4-4AEE-8905-DEE019005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62" y="2955637"/>
            <a:ext cx="2336642" cy="332480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6A06F7D-5355-4E98-AF8E-B9992AE7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003" y="1526453"/>
            <a:ext cx="8502017" cy="496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86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EC633F-E128-4058-BBE3-AD5F42B26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Authority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F2EBA5F-274A-4661-9500-BB40AE6D2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22845"/>
            <a:ext cx="3486150" cy="16002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5D84CE60-F441-4590-AE44-8917F8F66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6" y="3304452"/>
            <a:ext cx="3505200" cy="19526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D2259A7-31C9-4B97-B6D1-C9CFB43CE2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8420" y="3180834"/>
            <a:ext cx="3524250" cy="31623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66F0966-891F-4C47-93A6-7F87F264F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739" y="1223035"/>
            <a:ext cx="373380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64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D59F35-DE99-4BC1-A157-0C2B521AA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 of Major Changes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43D235-CC40-4962-A3AC-C7A487494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02187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Remove feature types: </a:t>
            </a:r>
          </a:p>
          <a:p>
            <a:pPr lvl="1"/>
            <a:r>
              <a:rPr lang="en-US" altLang="zh-TW" dirty="0"/>
              <a:t>Landmark, Building, </a:t>
            </a:r>
            <a:r>
              <a:rPr lang="en-US" altLang="zh-TW" dirty="0" err="1"/>
              <a:t>CoastguardStation</a:t>
            </a:r>
            <a:r>
              <a:rPr lang="en-US" altLang="zh-TW" dirty="0"/>
              <a:t>, </a:t>
            </a:r>
            <a:r>
              <a:rPr lang="en-US" altLang="zh-TW" dirty="0" err="1"/>
              <a:t>InmarsatOceanRegionArea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Add information types:</a:t>
            </a:r>
          </a:p>
          <a:p>
            <a:pPr lvl="1"/>
            <a:r>
              <a:rPr lang="en-US" altLang="zh-TW" dirty="0" err="1">
                <a:sym typeface="Wingdings" panose="05000000000000000000" pitchFamily="2" charset="2"/>
              </a:rPr>
              <a:t>RadioControlCenter</a:t>
            </a:r>
            <a:r>
              <a:rPr lang="en-US" altLang="zh-TW" dirty="0">
                <a:sym typeface="Wingdings" panose="05000000000000000000" pitchFamily="2" charset="2"/>
              </a:rPr>
              <a:t>, </a:t>
            </a:r>
            <a:r>
              <a:rPr lang="en-US" altLang="zh-TW" dirty="0" err="1">
                <a:sym typeface="Wingdings" panose="05000000000000000000" pitchFamily="2" charset="2"/>
              </a:rPr>
              <a:t>TransmissionDetails</a:t>
            </a:r>
            <a:r>
              <a:rPr lang="en-US" altLang="zh-TW" dirty="0">
                <a:sym typeface="Wingdings" panose="05000000000000000000" pitchFamily="2" charset="2"/>
              </a:rPr>
              <a:t>, </a:t>
            </a:r>
            <a:r>
              <a:rPr lang="en-US" altLang="zh-TW" dirty="0" err="1">
                <a:sym typeface="Wingdings" panose="05000000000000000000" pitchFamily="2" charset="2"/>
              </a:rPr>
              <a:t>BroadcastDetails</a:t>
            </a:r>
            <a:endParaRPr lang="en-US" altLang="zh-TW" dirty="0"/>
          </a:p>
          <a:p>
            <a:r>
              <a:rPr lang="en-US" altLang="zh-TW" dirty="0"/>
              <a:t>Remodel feature types:</a:t>
            </a:r>
          </a:p>
          <a:p>
            <a:pPr lvl="1"/>
            <a:r>
              <a:rPr lang="en-US" altLang="zh-TW" dirty="0" err="1"/>
              <a:t>RadioStation</a:t>
            </a:r>
            <a:r>
              <a:rPr lang="en-US" altLang="zh-TW" dirty="0"/>
              <a:t>, </a:t>
            </a:r>
            <a:r>
              <a:rPr lang="en-US" altLang="zh-TW" dirty="0" err="1"/>
              <a:t>RadioServiceArea</a:t>
            </a:r>
            <a:r>
              <a:rPr lang="en-US" altLang="zh-TW" dirty="0"/>
              <a:t>, </a:t>
            </a:r>
            <a:r>
              <a:rPr lang="en-US" altLang="zh-TW" dirty="0" err="1"/>
              <a:t>WeatherForecastWarningArea</a:t>
            </a:r>
            <a:endParaRPr lang="en-US" altLang="zh-TW" dirty="0"/>
          </a:p>
          <a:p>
            <a:pPr lvl="1"/>
            <a:r>
              <a:rPr lang="en-US" altLang="zh-TW" dirty="0" err="1"/>
              <a:t>GMDSSArea</a:t>
            </a:r>
            <a:r>
              <a:rPr lang="en-US" altLang="zh-TW" dirty="0"/>
              <a:t>(merged </a:t>
            </a:r>
            <a:r>
              <a:rPr lang="en-US" altLang="zh-TW" dirty="0" err="1"/>
              <a:t>InmarsatOceanRegionArea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Rename &amp; remodel:</a:t>
            </a:r>
          </a:p>
          <a:p>
            <a:pPr lvl="1"/>
            <a:r>
              <a:rPr lang="en-US" altLang="zh-TW" dirty="0" err="1"/>
              <a:t>NavtexStationArea</a:t>
            </a:r>
            <a:r>
              <a:rPr lang="en-US" altLang="zh-TW" dirty="0" err="1">
                <a:sym typeface="Wingdings" panose="05000000000000000000" pitchFamily="2" charset="2"/>
              </a:rPr>
              <a:t>NavtexServiceArea</a:t>
            </a:r>
            <a:endParaRPr lang="en-US" altLang="zh-TW" dirty="0">
              <a:sym typeface="Wingdings" panose="05000000000000000000" pitchFamily="2" charset="2"/>
            </a:endParaRPr>
          </a:p>
          <a:p>
            <a:pPr lvl="1"/>
            <a:r>
              <a:rPr lang="en-US" altLang="zh-TW" dirty="0" err="1">
                <a:sym typeface="Wingdings" panose="05000000000000000000" pitchFamily="2" charset="2"/>
              </a:rPr>
              <a:t>NavigationalMe</a:t>
            </a:r>
            <a:r>
              <a:rPr lang="en-US" altLang="zh-TW" dirty="0" err="1"/>
              <a:t>teorologicalArea</a:t>
            </a:r>
            <a:r>
              <a:rPr lang="en-US" altLang="zh-TW" dirty="0"/>
              <a:t> </a:t>
            </a:r>
            <a:r>
              <a:rPr lang="en-US" altLang="zh-TW" dirty="0">
                <a:sym typeface="Wingdings" panose="05000000000000000000" pitchFamily="2" charset="2"/>
              </a:rPr>
              <a:t> </a:t>
            </a:r>
            <a:r>
              <a:rPr lang="en-US" altLang="zh-TW" dirty="0" err="1">
                <a:sym typeface="Wingdings" panose="05000000000000000000" pitchFamily="2" charset="2"/>
              </a:rPr>
              <a:t>NavArea</a:t>
            </a:r>
            <a:r>
              <a:rPr lang="en-US" altLang="zh-TW" dirty="0">
                <a:sym typeface="Wingdings" panose="05000000000000000000" pitchFamily="2" charset="2"/>
              </a:rPr>
              <a:t>, </a:t>
            </a:r>
            <a:r>
              <a:rPr lang="en-US" altLang="zh-TW" dirty="0" err="1">
                <a:sym typeface="Wingdings" panose="05000000000000000000" pitchFamily="2" charset="2"/>
              </a:rPr>
              <a:t>MetArea</a:t>
            </a:r>
            <a:endParaRPr lang="en-US" altLang="zh-TW" dirty="0"/>
          </a:p>
          <a:p>
            <a:r>
              <a:rPr lang="en-US" altLang="zh-TW" dirty="0"/>
              <a:t>Add data model to support remote control</a:t>
            </a:r>
          </a:p>
          <a:p>
            <a:pPr lvl="1"/>
            <a:r>
              <a:rPr lang="en-US" altLang="zh-TW" dirty="0" err="1"/>
              <a:t>ConnectivitySubscriptionArea</a:t>
            </a:r>
            <a:r>
              <a:rPr lang="en-US" altLang="zh-TW" b="1" dirty="0"/>
              <a:t> (</a:t>
            </a:r>
            <a:r>
              <a:rPr lang="en-US" altLang="zh-TW" dirty="0"/>
              <a:t>feature type) </a:t>
            </a:r>
          </a:p>
          <a:p>
            <a:pPr lvl="1"/>
            <a:r>
              <a:rPr lang="en-US" altLang="zh-TW" dirty="0" err="1"/>
              <a:t>ConnectivityQualityOfService</a:t>
            </a:r>
            <a:r>
              <a:rPr lang="en-US" altLang="zh-TW" dirty="0"/>
              <a:t> (Information Type)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617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062C48-3737-4BE9-B3C6-E86E7F89A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863"/>
          </a:xfrm>
        </p:spPr>
        <p:txBody>
          <a:bodyPr/>
          <a:lstStyle/>
          <a:p>
            <a:r>
              <a:rPr lang="en-US" altLang="zh-TW" dirty="0"/>
              <a:t>Service Hours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68A94DA-ACC6-424B-B02F-E18E41A32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42026"/>
            <a:ext cx="3476625" cy="1228725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1CA8AE9C-BC76-468D-96F5-3730D4EA0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532" y="1142025"/>
            <a:ext cx="3390900" cy="16097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57AB9D4B-6C41-433B-B7BB-EA32DFBF5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532" y="2751750"/>
            <a:ext cx="3971925" cy="386715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F39D06A0-DD01-40FD-A0C6-98A46DB5DE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157792"/>
            <a:ext cx="3019425" cy="2428875"/>
          </a:xfrm>
          <a:prstGeom prst="rect">
            <a:avLst/>
          </a:prstGeom>
        </p:spPr>
      </p:pic>
      <p:cxnSp>
        <p:nvCxnSpPr>
          <p:cNvPr id="16" name="直線單箭頭接點 15">
            <a:extLst>
              <a:ext uri="{FF2B5EF4-FFF2-40B4-BE49-F238E27FC236}">
                <a16:creationId xmlns:a16="http://schemas.microsoft.com/office/drawing/2014/main" id="{CC4A8C95-61D2-48E7-85DA-AF779B2457E0}"/>
              </a:ext>
            </a:extLst>
          </p:cNvPr>
          <p:cNvCxnSpPr>
            <a:stCxn id="11" idx="2"/>
          </p:cNvCxnSpPr>
          <p:nvPr/>
        </p:nvCxnSpPr>
        <p:spPr>
          <a:xfrm flipH="1">
            <a:off x="2576512" y="2370751"/>
            <a:ext cx="1" cy="77885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20BA9B6E-02F5-45F0-8C5F-DF5A48180900}"/>
              </a:ext>
            </a:extLst>
          </p:cNvPr>
          <p:cNvSpPr txBox="1"/>
          <p:nvPr/>
        </p:nvSpPr>
        <p:spPr>
          <a:xfrm>
            <a:off x="905157" y="2597862"/>
            <a:ext cx="1671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err="1"/>
              <a:t>exceptionalWorkday</a:t>
            </a:r>
            <a:endParaRPr lang="zh-TW" altLang="en-US" sz="1400" dirty="0"/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833310DF-EECA-4FD8-B085-BC994E3DD2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0157" y="1142025"/>
            <a:ext cx="1905000" cy="1257300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BAB812D5-B33C-46A5-926F-B9DEB1B04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20175" y="4740152"/>
            <a:ext cx="2333625" cy="1743075"/>
          </a:xfrm>
          <a:prstGeom prst="rect">
            <a:avLst/>
          </a:prstGeom>
        </p:spPr>
      </p:pic>
      <p:cxnSp>
        <p:nvCxnSpPr>
          <p:cNvPr id="4" name="直線接點 3">
            <a:extLst>
              <a:ext uri="{FF2B5EF4-FFF2-40B4-BE49-F238E27FC236}">
                <a16:creationId xmlns:a16="http://schemas.microsoft.com/office/drawing/2014/main" id="{C767D937-0C01-4193-ADE7-B9F649D2BA5C}"/>
              </a:ext>
            </a:extLst>
          </p:cNvPr>
          <p:cNvCxnSpPr>
            <a:cxnSpLocks/>
          </p:cNvCxnSpPr>
          <p:nvPr/>
        </p:nvCxnSpPr>
        <p:spPr>
          <a:xfrm>
            <a:off x="8878888" y="4270072"/>
            <a:ext cx="2474912" cy="2336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74F878E-3B09-4A25-80A6-B0AC8137704C}"/>
              </a:ext>
            </a:extLst>
          </p:cNvPr>
          <p:cNvCxnSpPr>
            <a:cxnSpLocks/>
          </p:cNvCxnSpPr>
          <p:nvPr/>
        </p:nvCxnSpPr>
        <p:spPr>
          <a:xfrm flipH="1">
            <a:off x="9114850" y="4196182"/>
            <a:ext cx="2013526" cy="2410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01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DCBC152-E5C2-45B4-ACAC-4A8FFF150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028" y="3181685"/>
            <a:ext cx="8395104" cy="346776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FB5B9C4-B662-4769-9A02-9B6F23987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Service Hours: common situations of H24</a:t>
            </a:r>
            <a:endParaRPr lang="zh-TW" altLang="en-US" b="1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A71ECEE-B932-4AF8-A0A8-4D8634734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6797"/>
            <a:ext cx="10515600" cy="168520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To answer the feedback : “</a:t>
            </a:r>
            <a:r>
              <a:rPr lang="en-GB" altLang="zh-TW" dirty="0"/>
              <a:t>Consider simplifying service hours to support common situations such as 24 hour service ( instead of using the entire </a:t>
            </a:r>
            <a:r>
              <a:rPr lang="en-GB" altLang="zh-TW" b="1" dirty="0" err="1"/>
              <a:t>ServiceHours</a:t>
            </a:r>
            <a:r>
              <a:rPr lang="en-GB" altLang="zh-TW" dirty="0"/>
              <a:t> information type)”</a:t>
            </a:r>
            <a:endParaRPr lang="en-US" altLang="zh-TW" dirty="0"/>
          </a:p>
          <a:p>
            <a:r>
              <a:rPr lang="en-US" altLang="zh-TW" dirty="0"/>
              <a:t>Add ‘</a:t>
            </a:r>
            <a:r>
              <a:rPr lang="en-US" altLang="zh-TW" dirty="0" err="1"/>
              <a:t>hoursOfWatch</a:t>
            </a:r>
            <a:r>
              <a:rPr lang="en-US" altLang="zh-TW" dirty="0"/>
              <a:t>’ to </a:t>
            </a:r>
            <a:r>
              <a:rPr lang="en-US" altLang="zh-TW" dirty="0" err="1"/>
              <a:t>locationHours</a:t>
            </a:r>
            <a:r>
              <a:rPr lang="en-US" altLang="zh-TW" dirty="0"/>
              <a:t> (&amp; </a:t>
            </a:r>
            <a:r>
              <a:rPr lang="en-US" altLang="zh-TW" dirty="0" err="1"/>
              <a:t>radiochannelDetails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0EB9976-11A0-4CF2-A9B3-78BE7769E6DD}"/>
              </a:ext>
            </a:extLst>
          </p:cNvPr>
          <p:cNvSpPr/>
          <p:nvPr/>
        </p:nvSpPr>
        <p:spPr>
          <a:xfrm>
            <a:off x="3408947" y="3585411"/>
            <a:ext cx="3128211" cy="225391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90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A189EA-3644-40A3-BD51-DFDD8627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5856"/>
          </a:xfrm>
        </p:spPr>
        <p:txBody>
          <a:bodyPr/>
          <a:lstStyle/>
          <a:p>
            <a:r>
              <a:rPr lang="en-US" altLang="zh-TW" b="1" dirty="0"/>
              <a:t>Contact Details : language indication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1CC794-7329-433C-9728-4CC2E0644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30981"/>
            <a:ext cx="10974947" cy="4486275"/>
          </a:xfrm>
        </p:spPr>
        <p:txBody>
          <a:bodyPr/>
          <a:lstStyle/>
          <a:p>
            <a:r>
              <a:rPr lang="en-US" altLang="zh-TW" dirty="0"/>
              <a:t>To answer the feedback: </a:t>
            </a:r>
          </a:p>
          <a:p>
            <a:pPr lvl="1"/>
            <a:r>
              <a:rPr lang="en-GB" altLang="zh-TW" dirty="0"/>
              <a:t>to offer information such as contact details and instructions in different languages</a:t>
            </a:r>
          </a:p>
          <a:p>
            <a:r>
              <a:rPr lang="en-US" altLang="zh-TW" dirty="0"/>
              <a:t>Add</a:t>
            </a:r>
          </a:p>
          <a:p>
            <a:pPr lvl="1"/>
            <a:r>
              <a:rPr lang="en-US" altLang="zh-TW" sz="1800" dirty="0"/>
              <a:t>Simple attribute of </a:t>
            </a:r>
            <a:r>
              <a:rPr lang="en-US" altLang="zh-TW" sz="1800" dirty="0" err="1"/>
              <a:t>ContactDetails</a:t>
            </a:r>
            <a:endParaRPr lang="en-US" altLang="zh-TW" sz="1800" dirty="0"/>
          </a:p>
          <a:p>
            <a:pPr lvl="2"/>
            <a:r>
              <a:rPr lang="en-US" altLang="zh-TW" dirty="0">
                <a:solidFill>
                  <a:srgbClr val="FF0000"/>
                </a:solidFill>
              </a:rPr>
              <a:t>language: ISO639-2/T</a:t>
            </a:r>
            <a:endParaRPr lang="zh-TW" altLang="en-US" dirty="0">
              <a:solidFill>
                <a:srgbClr val="FF0000"/>
              </a:solidFill>
            </a:endParaRPr>
          </a:p>
          <a:p>
            <a:pPr lvl="1"/>
            <a:r>
              <a:rPr lang="en-US" altLang="zh-TW" sz="2000" dirty="0"/>
              <a:t>Sub-attribute of </a:t>
            </a:r>
            <a:r>
              <a:rPr lang="en-US" altLang="zh-TW" sz="2000" dirty="0" err="1"/>
              <a:t>contactAddress</a:t>
            </a:r>
            <a:endParaRPr lang="en-US" altLang="zh-TW" sz="2000" dirty="0"/>
          </a:p>
          <a:p>
            <a:pPr lvl="2"/>
            <a:r>
              <a:rPr lang="en-US" altLang="zh-TW" dirty="0">
                <a:solidFill>
                  <a:srgbClr val="FF0000"/>
                </a:solidFill>
              </a:rPr>
              <a:t>language: ISO639-2/T</a:t>
            </a:r>
            <a:endParaRPr lang="zh-TW" altLang="en-US" dirty="0">
              <a:solidFill>
                <a:srgbClr val="FF0000"/>
              </a:solidFill>
            </a:endParaRPr>
          </a:p>
          <a:p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37B165B-0A21-436E-8182-5D153201B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050" y="2294452"/>
            <a:ext cx="3514725" cy="3171825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9FCC8B91-AEAD-4599-BF53-93AEC3AE0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061" y="4203418"/>
            <a:ext cx="2543175" cy="1828800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5F03EE51-C155-4D51-BDED-7C957A71F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7356" y="2850573"/>
            <a:ext cx="2543175" cy="1724025"/>
          </a:xfrm>
          <a:prstGeom prst="rect">
            <a:avLst/>
          </a:prstGeom>
        </p:spPr>
      </p:pic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ECA3EC83-3E21-43E3-A4CE-FDE5C99624A6}"/>
              </a:ext>
            </a:extLst>
          </p:cNvPr>
          <p:cNvCxnSpPr/>
          <p:nvPr/>
        </p:nvCxnSpPr>
        <p:spPr>
          <a:xfrm>
            <a:off x="5067086" y="4086305"/>
            <a:ext cx="2057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0A078A0D-651F-410B-94EC-FB5B02E77853}"/>
              </a:ext>
            </a:extLst>
          </p:cNvPr>
          <p:cNvCxnSpPr/>
          <p:nvPr/>
        </p:nvCxnSpPr>
        <p:spPr>
          <a:xfrm>
            <a:off x="1464996" y="5964050"/>
            <a:ext cx="198581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圖片 20">
            <a:extLst>
              <a:ext uri="{FF2B5EF4-FFF2-40B4-BE49-F238E27FC236}">
                <a16:creationId xmlns:a16="http://schemas.microsoft.com/office/drawing/2014/main" id="{32012A2F-F15D-4AF5-B1F3-1BF3C06DC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1765" y="4579585"/>
            <a:ext cx="3606151" cy="2105026"/>
          </a:xfrm>
          <a:prstGeom prst="rect">
            <a:avLst/>
          </a:prstGeom>
        </p:spPr>
      </p:pic>
      <p:sp>
        <p:nvSpPr>
          <p:cNvPr id="22" name="文字方塊 21">
            <a:extLst>
              <a:ext uri="{FF2B5EF4-FFF2-40B4-BE49-F238E27FC236}">
                <a16:creationId xmlns:a16="http://schemas.microsoft.com/office/drawing/2014/main" id="{5428DB2C-841D-4B9B-A865-09FCB29A9D68}"/>
              </a:ext>
            </a:extLst>
          </p:cNvPr>
          <p:cNvSpPr txBox="1"/>
          <p:nvPr/>
        </p:nvSpPr>
        <p:spPr>
          <a:xfrm>
            <a:off x="1266313" y="6032218"/>
            <a:ext cx="262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altLang="zh-TW" dirty="0"/>
              <a:t>‘country’</a:t>
            </a:r>
            <a:r>
              <a:rPr lang="en-GB" altLang="zh-TW" dirty="0">
                <a:sym typeface="Wingdings" panose="05000000000000000000" pitchFamily="2" charset="2"/>
              </a:rPr>
              <a:t>’</a:t>
            </a:r>
            <a:r>
              <a:rPr lang="en-GB" altLang="zh-TW" dirty="0" err="1">
                <a:sym typeface="Wingdings" panose="05000000000000000000" pitchFamily="2" charset="2"/>
              </a:rPr>
              <a:t>countryName</a:t>
            </a:r>
            <a:r>
              <a:rPr lang="en-GB" altLang="zh-TW" dirty="0">
                <a:sym typeface="Wingdings" panose="05000000000000000000" pitchFamily="2" charset="2"/>
              </a:rPr>
              <a:t>’</a:t>
            </a:r>
            <a:endParaRPr lang="en-GB" altLang="zh-TW" dirty="0"/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5DDB624-3647-4A90-B191-B76603CF98A6}"/>
              </a:ext>
            </a:extLst>
          </p:cNvPr>
          <p:cNvSpPr txBox="1"/>
          <p:nvPr/>
        </p:nvSpPr>
        <p:spPr>
          <a:xfrm>
            <a:off x="4945665" y="5396516"/>
            <a:ext cx="313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Remove ‘radiocommunications’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8417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C224D725-B2DD-4DD8-B546-BBCD5E31B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Contact Details : relationships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E15793F-7751-4BF8-B9A0-0033E13C33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70" y="1813069"/>
            <a:ext cx="9454260" cy="361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7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AE998E-8814-4275-A9A7-DB1E9EA51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List of Changes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A4F667-18A4-4A8F-98E9-5A1BB25C5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altLang="zh-TW" dirty="0"/>
              <a:t>Revise complex attribute:</a:t>
            </a:r>
          </a:p>
          <a:p>
            <a:pPr lvl="1"/>
            <a:r>
              <a:rPr lang="en-US" altLang="zh-TW" dirty="0"/>
              <a:t>Remove ‘</a:t>
            </a:r>
            <a:r>
              <a:rPr lang="en-US" altLang="zh-TW" dirty="0" err="1"/>
              <a:t>timeReference</a:t>
            </a:r>
            <a:r>
              <a:rPr lang="en-US" altLang="zh-TW" dirty="0"/>
              <a:t>’</a:t>
            </a:r>
          </a:p>
          <a:p>
            <a:r>
              <a:rPr lang="en-US" altLang="zh-TW" dirty="0"/>
              <a:t>Add attribute:</a:t>
            </a:r>
          </a:p>
          <a:p>
            <a:pPr lvl="1"/>
            <a:r>
              <a:rPr lang="en-US" altLang="zh-TW" dirty="0" err="1"/>
              <a:t>hoursOfWatch</a:t>
            </a:r>
            <a:r>
              <a:rPr lang="en-GB" altLang="zh-TW" dirty="0"/>
              <a:t>, to support common situations such as 24 hour service</a:t>
            </a:r>
          </a:p>
          <a:p>
            <a:pPr lvl="1"/>
            <a:r>
              <a:rPr lang="en-GB" altLang="zh-TW" dirty="0" err="1"/>
              <a:t>acceptAMVER</a:t>
            </a:r>
            <a:endParaRPr lang="en-US" altLang="zh-TW" dirty="0"/>
          </a:p>
          <a:p>
            <a:r>
              <a:rPr lang="en-US" altLang="zh-TW" dirty="0"/>
              <a:t>Add </a:t>
            </a:r>
            <a:r>
              <a:rPr lang="en-GB" altLang="zh-TW" dirty="0"/>
              <a:t>‘language’ indication to </a:t>
            </a:r>
            <a:r>
              <a:rPr lang="en-US" altLang="zh-TW" dirty="0" err="1"/>
              <a:t>ContactDetails</a:t>
            </a:r>
            <a:r>
              <a:rPr lang="en-US" altLang="zh-TW" dirty="0"/>
              <a:t> of S-123</a:t>
            </a:r>
          </a:p>
          <a:p>
            <a:r>
              <a:rPr lang="en-US" altLang="zh-TW" dirty="0"/>
              <a:t>Remove ‘radiocommunications’  from </a:t>
            </a:r>
            <a:r>
              <a:rPr lang="en-US" altLang="zh-TW" dirty="0" err="1"/>
              <a:t>ContactDetails</a:t>
            </a:r>
            <a:r>
              <a:rPr lang="en-US" altLang="zh-TW" dirty="0"/>
              <a:t> of S-123</a:t>
            </a:r>
          </a:p>
          <a:p>
            <a:pPr lvl="1"/>
            <a:r>
              <a:rPr lang="en-US" altLang="zh-TW" dirty="0"/>
              <a:t>‘radiocommunications’ in S-123 has been remodeled into (replaced by) some Information Types,  as presented in NIPWG VTC2, June 2023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55610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B6B278-F530-46E9-8CC4-E5BE92EA0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Radio Control Center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6FB6F9A-C4A3-4A58-A452-78363E50E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844" y="2101069"/>
            <a:ext cx="2286000" cy="80010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A750FD2-330B-4969-9C7F-6EDBFE092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964" y="2003509"/>
            <a:ext cx="2295525" cy="809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B30460E-D9B8-4089-88FA-8C4EDDB3DF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5131" y="3019003"/>
            <a:ext cx="2257425" cy="790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DF2C749-BAC4-4D82-BF22-9BD3287A7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9489" y="4387361"/>
            <a:ext cx="2324100" cy="838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5185969F-774E-4ACF-92DD-6B953BC4A5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014" y="3231945"/>
            <a:ext cx="2314575" cy="819150"/>
          </a:xfrm>
          <a:prstGeom prst="rect">
            <a:avLst/>
          </a:prstGeom>
        </p:spPr>
      </p:pic>
      <p:cxnSp>
        <p:nvCxnSpPr>
          <p:cNvPr id="10" name="接點: 肘形 9">
            <a:extLst>
              <a:ext uri="{FF2B5EF4-FFF2-40B4-BE49-F238E27FC236}">
                <a16:creationId xmlns:a16="http://schemas.microsoft.com/office/drawing/2014/main" id="{1E548CCF-F0A4-4AA6-AE04-F3158B2702E9}"/>
              </a:ext>
            </a:extLst>
          </p:cNvPr>
          <p:cNvCxnSpPr>
            <a:cxnSpLocks/>
            <a:endCxn id="5" idx="1"/>
          </p:cNvCxnSpPr>
          <p:nvPr/>
        </p:nvCxnSpPr>
        <p:spPr>
          <a:xfrm flipV="1">
            <a:off x="7409012" y="2408322"/>
            <a:ext cx="1010952" cy="609311"/>
          </a:xfrm>
          <a:prstGeom prst="bentConnector3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接點: 肘形 11">
            <a:extLst>
              <a:ext uri="{FF2B5EF4-FFF2-40B4-BE49-F238E27FC236}">
                <a16:creationId xmlns:a16="http://schemas.microsoft.com/office/drawing/2014/main" id="{64CFC62C-5C51-47BD-9D9D-78A03885E3B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409012" y="3017633"/>
            <a:ext cx="1030002" cy="623887"/>
          </a:xfrm>
          <a:prstGeom prst="bentConnector3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24B4EE7F-37EE-48DF-8253-728BB8626C8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409012" y="3017633"/>
            <a:ext cx="1020477" cy="1788828"/>
          </a:xfrm>
          <a:prstGeom prst="bentConnector3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接點: 肘形 18">
            <a:extLst>
              <a:ext uri="{FF2B5EF4-FFF2-40B4-BE49-F238E27FC236}">
                <a16:creationId xmlns:a16="http://schemas.microsoft.com/office/drawing/2014/main" id="{1314A4AC-9C71-4570-A01A-8FA51247FAE7}"/>
              </a:ext>
            </a:extLst>
          </p:cNvPr>
          <p:cNvCxnSpPr>
            <a:cxnSpLocks/>
            <a:endCxn id="4" idx="3"/>
          </p:cNvCxnSpPr>
          <p:nvPr/>
        </p:nvCxnSpPr>
        <p:spPr>
          <a:xfrm rot="10800000">
            <a:off x="3536844" y="2501120"/>
            <a:ext cx="643946" cy="517885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E18908A7-E9D2-4E3A-BA2C-E504243EB97D}"/>
              </a:ext>
            </a:extLst>
          </p:cNvPr>
          <p:cNvCxnSpPr>
            <a:cxnSpLocks/>
            <a:endCxn id="6" idx="3"/>
          </p:cNvCxnSpPr>
          <p:nvPr/>
        </p:nvCxnSpPr>
        <p:spPr>
          <a:xfrm rot="10800000" flipV="1">
            <a:off x="3522556" y="3019003"/>
            <a:ext cx="658234" cy="395287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C1D55C54-0C0C-421D-9A5C-BD167E190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789" y="2003509"/>
            <a:ext cx="3204725" cy="231983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72146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9D6DD0-A1A2-4AB2-B5CF-8817FE5AB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Radio Station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BC3D8BE-CBC9-4362-A289-2789A7878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45" y="1690688"/>
            <a:ext cx="4781550" cy="43910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846A76B-40AA-48D0-98E6-7BFF6EF3D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6466" y="3360740"/>
            <a:ext cx="2943225" cy="136207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6129247-040B-4B83-9963-43F6D0DA8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372" y="4740856"/>
            <a:ext cx="2409825" cy="13716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D282E6E-B13C-403F-A6D7-BBD7B1E54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317" y="4750381"/>
            <a:ext cx="2400300" cy="136207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36B0CC29-1200-4A48-973D-6A88F06E6D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0380" y="745544"/>
            <a:ext cx="3343275" cy="2533650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49B70B7-60C8-4DFE-8A49-846D27678B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6466" y="1828224"/>
            <a:ext cx="2552700" cy="151447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A564AB3-AB08-4430-865D-461F275C0CB2}"/>
              </a:ext>
            </a:extLst>
          </p:cNvPr>
          <p:cNvSpPr/>
          <p:nvPr/>
        </p:nvSpPr>
        <p:spPr>
          <a:xfrm>
            <a:off x="718345" y="1690688"/>
            <a:ext cx="4781550" cy="331444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61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B0AA0591-CA8F-4B85-AEAA-48A1D3641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493"/>
          </a:xfrm>
        </p:spPr>
        <p:txBody>
          <a:bodyPr/>
          <a:lstStyle/>
          <a:p>
            <a:r>
              <a:rPr lang="en-US" altLang="zh-TW" dirty="0"/>
              <a:t>Transmission Details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DE373F3-ED32-4E3D-9C03-5052B6F1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441" y="1397273"/>
            <a:ext cx="6772275" cy="5191125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7E9D8572-91E7-4B58-85E1-F6D15C667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466" y="1397273"/>
            <a:ext cx="2762250" cy="2905125"/>
          </a:xfrm>
          <a:prstGeom prst="rect">
            <a:avLst/>
          </a:prstGeom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1D09D858-4642-4B11-AAA8-C3603CF6A1B3}"/>
              </a:ext>
            </a:extLst>
          </p:cNvPr>
          <p:cNvSpPr/>
          <p:nvPr/>
        </p:nvSpPr>
        <p:spPr>
          <a:xfrm>
            <a:off x="3155031" y="1911350"/>
            <a:ext cx="3416968" cy="10026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6CA5967-BBE1-41CE-9734-45341DA08924}"/>
              </a:ext>
            </a:extLst>
          </p:cNvPr>
          <p:cNvSpPr txBox="1"/>
          <p:nvPr/>
        </p:nvSpPr>
        <p:spPr>
          <a:xfrm>
            <a:off x="848630" y="1990651"/>
            <a:ext cx="2306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Or </a:t>
            </a:r>
          </a:p>
          <a:p>
            <a:r>
              <a:rPr lang="en-US" altLang="zh-TW" dirty="0"/>
              <a:t>&lt;&lt;</a:t>
            </a:r>
            <a:r>
              <a:rPr lang="en-US" altLang="zh-TW" dirty="0" err="1"/>
              <a:t>ComplexAttribute</a:t>
            </a:r>
            <a:r>
              <a:rPr lang="en-US" altLang="zh-TW" dirty="0"/>
              <a:t>&gt;&gt;</a:t>
            </a:r>
          </a:p>
          <a:p>
            <a:r>
              <a:rPr lang="en-US" altLang="zh-TW" dirty="0"/>
              <a:t>+ </a:t>
            </a:r>
            <a:r>
              <a:rPr lang="en-US" altLang="zh-TW" dirty="0" err="1"/>
              <a:t>radioMethod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FDC5F89-2E33-413C-9E39-E514FC3FF2F1}"/>
              </a:ext>
            </a:extLst>
          </p:cNvPr>
          <p:cNvSpPr/>
          <p:nvPr/>
        </p:nvSpPr>
        <p:spPr>
          <a:xfrm>
            <a:off x="3311441" y="1397273"/>
            <a:ext cx="3706980" cy="203172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130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2374C-DD4D-4CFF-89C0-D2B60663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38802"/>
          </a:xfrm>
        </p:spPr>
        <p:txBody>
          <a:bodyPr/>
          <a:lstStyle/>
          <a:p>
            <a:r>
              <a:rPr lang="en-US" altLang="zh-TW" dirty="0"/>
              <a:t>Broadcast Details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3C0B5BD-B551-4A64-9D51-C003E56D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666" y="2854325"/>
            <a:ext cx="3028950" cy="220186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493F0A1-ECFE-487B-9998-28FC3DC6A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22" y="5035550"/>
            <a:ext cx="1724025" cy="161925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F7B9368-38E0-4279-B069-A1C0F8022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722" y="3495387"/>
            <a:ext cx="2686050" cy="138112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196675E-248E-4611-AFFD-84B8D1620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481" y="5056187"/>
            <a:ext cx="2676525" cy="16002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D76E2C9-6EB4-4053-BDA1-FE05D77444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481" y="5045075"/>
            <a:ext cx="2667000" cy="16097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6E053D04-4A24-4B21-B3E4-1B8FAD3B9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722" y="1155123"/>
            <a:ext cx="4229100" cy="219075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7C1BB98-EFA6-4EE9-9C91-9DBD56D4BB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1481" y="1128713"/>
            <a:ext cx="4210050" cy="172402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988C8F5-2F98-4768-964F-8CB72897B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0010" y="2852738"/>
            <a:ext cx="267652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A6E1EC9-9871-4095-AFC5-A0E2A6A9C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Aspects of Service Areas to be Modelled in S-123 </a:t>
            </a:r>
            <a:endParaRPr lang="zh-TW" altLang="en-US" sz="4000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382E8DC-CFD3-47A6-8532-CC2C9F011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3158"/>
            <a:ext cx="9922042" cy="372432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7B065530-C550-4AFF-B844-4F78E77719A3}"/>
              </a:ext>
            </a:extLst>
          </p:cNvPr>
          <p:cNvSpPr txBox="1"/>
          <p:nvPr/>
        </p:nvSpPr>
        <p:spPr>
          <a:xfrm>
            <a:off x="838200" y="5067478"/>
            <a:ext cx="9922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TW"/>
              <a:t>When impractical </a:t>
            </a:r>
            <a:r>
              <a:rPr lang="en-GB" altLang="zh-TW" dirty="0"/>
              <a:t>to encode the radio coverage, e.g. in HF band, </a:t>
            </a:r>
          </a:p>
          <a:p>
            <a:r>
              <a:rPr lang="en-GB" altLang="zh-TW" dirty="0"/>
              <a:t>(1) Encode the extent of the service by using ‘</a:t>
            </a:r>
            <a:r>
              <a:rPr lang="en-US" altLang="zh-TW" dirty="0" err="1"/>
              <a:t>estimatedRangeOfTransmission</a:t>
            </a:r>
            <a:r>
              <a:rPr lang="en-US" altLang="zh-TW" dirty="0"/>
              <a:t>’ of ‘</a:t>
            </a:r>
            <a:r>
              <a:rPr lang="en-GB" altLang="zh-TW" dirty="0" err="1"/>
              <a:t>RadioStation</a:t>
            </a:r>
            <a:r>
              <a:rPr lang="en-GB" altLang="zh-TW" dirty="0"/>
              <a:t>’ feature</a:t>
            </a:r>
          </a:p>
          <a:p>
            <a:r>
              <a:rPr lang="en-GB" altLang="zh-TW" dirty="0"/>
              <a:t>(2) Encode the intended area, associated with Information types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en-US" altLang="zh-TW" dirty="0" err="1"/>
              <a:t>TransmissionDetails</a:t>
            </a:r>
            <a:r>
              <a:rPr lang="en-US" altLang="zh-TW" dirty="0"/>
              <a:t>, </a:t>
            </a:r>
            <a:r>
              <a:rPr lang="en-US" altLang="zh-TW" dirty="0" err="1"/>
              <a:t>BroadcastDetails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9842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CD158A-AAD5-4DE2-B2A9-5C4BA247D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Radio Service Area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0ABB45E-9686-47CD-A35B-DA3A8D785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6863" y="1585814"/>
            <a:ext cx="3077996" cy="26822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FD0BE1BD-818D-4734-ACE5-7A15AC59B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130" y="3355400"/>
            <a:ext cx="2295525" cy="80962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93E5699C-8B4E-4942-8A97-6E56173A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893" y="5007303"/>
            <a:ext cx="2286000" cy="8001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1C00115-60C0-466A-BC72-7F9E85FFC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347" y="5002541"/>
            <a:ext cx="2257425" cy="79057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CAA9969F-815F-40AF-850B-6FB25A5727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3595" y="5007303"/>
            <a:ext cx="2276475" cy="8001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AB9E17EB-1FD7-4881-8236-F815AD7F4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893" y="2361084"/>
            <a:ext cx="2286000" cy="8096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AA848D9-9918-4B20-BD79-6A200A00C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30893" y="1440334"/>
            <a:ext cx="2257425" cy="809625"/>
          </a:xfrm>
          <a:prstGeom prst="rect">
            <a:avLst/>
          </a:prstGeom>
        </p:spPr>
      </p:pic>
      <p:cxnSp>
        <p:nvCxnSpPr>
          <p:cNvPr id="11" name="接點: 肘形 10">
            <a:extLst>
              <a:ext uri="{FF2B5EF4-FFF2-40B4-BE49-F238E27FC236}">
                <a16:creationId xmlns:a16="http://schemas.microsoft.com/office/drawing/2014/main" id="{714228D6-5AA9-4FFA-9F62-26EA1B126808}"/>
              </a:ext>
            </a:extLst>
          </p:cNvPr>
          <p:cNvCxnSpPr>
            <a:cxnSpLocks/>
            <a:stCxn id="3" idx="2"/>
            <a:endCxn id="6" idx="0"/>
          </p:cNvCxnSpPr>
          <p:nvPr/>
        </p:nvCxnSpPr>
        <p:spPr>
          <a:xfrm rot="5400000">
            <a:off x="3444225" y="3530904"/>
            <a:ext cx="734473" cy="2208801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接點: 肘形 12">
            <a:extLst>
              <a:ext uri="{FF2B5EF4-FFF2-40B4-BE49-F238E27FC236}">
                <a16:creationId xmlns:a16="http://schemas.microsoft.com/office/drawing/2014/main" id="{69BB1051-B626-4DF0-9648-5645E9B829E9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 rot="16200000" flipH="1">
            <a:off x="4644230" y="4539699"/>
            <a:ext cx="739235" cy="195972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接點: 肘形 14">
            <a:extLst>
              <a:ext uri="{FF2B5EF4-FFF2-40B4-BE49-F238E27FC236}">
                <a16:creationId xmlns:a16="http://schemas.microsoft.com/office/drawing/2014/main" id="{12730E0C-3697-499E-8E58-B3A1EC8CEE34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 rot="16200000" flipH="1">
            <a:off x="5853760" y="3330169"/>
            <a:ext cx="739235" cy="2615032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>
            <a:extLst>
              <a:ext uri="{FF2B5EF4-FFF2-40B4-BE49-F238E27FC236}">
                <a16:creationId xmlns:a16="http://schemas.microsoft.com/office/drawing/2014/main" id="{895DB06D-3009-48AC-BA5A-2D529FD9485D}"/>
              </a:ext>
            </a:extLst>
          </p:cNvPr>
          <p:cNvCxnSpPr>
            <a:endCxn id="4" idx="1"/>
          </p:cNvCxnSpPr>
          <p:nvPr/>
        </p:nvCxnSpPr>
        <p:spPr>
          <a:xfrm>
            <a:off x="6454859" y="3760212"/>
            <a:ext cx="1071271" cy="1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接點: 肘形 27">
            <a:extLst>
              <a:ext uri="{FF2B5EF4-FFF2-40B4-BE49-F238E27FC236}">
                <a16:creationId xmlns:a16="http://schemas.microsoft.com/office/drawing/2014/main" id="{273B13BA-AB84-4CFC-866D-5E3AAD137580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 flipV="1">
            <a:off x="6454859" y="1845147"/>
            <a:ext cx="1076034" cy="1081794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接點: 肘形 29">
            <a:extLst>
              <a:ext uri="{FF2B5EF4-FFF2-40B4-BE49-F238E27FC236}">
                <a16:creationId xmlns:a16="http://schemas.microsoft.com/office/drawing/2014/main" id="{482E81A6-B5AF-413A-9E57-EE992AD6CA79}"/>
              </a:ext>
            </a:extLst>
          </p:cNvPr>
          <p:cNvCxnSpPr>
            <a:cxnSpLocks/>
            <a:stCxn id="3" idx="3"/>
            <a:endCxn id="8" idx="1"/>
          </p:cNvCxnSpPr>
          <p:nvPr/>
        </p:nvCxnSpPr>
        <p:spPr>
          <a:xfrm flipV="1">
            <a:off x="6454859" y="2765897"/>
            <a:ext cx="1076034" cy="161044"/>
          </a:xfrm>
          <a:prstGeom prst="bentConnector3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接點: 肘形 31">
            <a:extLst>
              <a:ext uri="{FF2B5EF4-FFF2-40B4-BE49-F238E27FC236}">
                <a16:creationId xmlns:a16="http://schemas.microsoft.com/office/drawing/2014/main" id="{F4EA77E1-D62C-42EC-A189-405DF78187DD}"/>
              </a:ext>
            </a:extLst>
          </p:cNvPr>
          <p:cNvCxnSpPr>
            <a:stCxn id="4" idx="3"/>
            <a:endCxn id="8" idx="3"/>
          </p:cNvCxnSpPr>
          <p:nvPr/>
        </p:nvCxnSpPr>
        <p:spPr>
          <a:xfrm flipH="1" flipV="1">
            <a:off x="9816893" y="2765897"/>
            <a:ext cx="4762" cy="994316"/>
          </a:xfrm>
          <a:prstGeom prst="bentConnector3">
            <a:avLst>
              <a:gd name="adj1" fmla="val -4800504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接點: 肘形 33">
            <a:extLst>
              <a:ext uri="{FF2B5EF4-FFF2-40B4-BE49-F238E27FC236}">
                <a16:creationId xmlns:a16="http://schemas.microsoft.com/office/drawing/2014/main" id="{7A3C2228-D6EE-4D96-A081-03461AEB4443}"/>
              </a:ext>
            </a:extLst>
          </p:cNvPr>
          <p:cNvCxnSpPr>
            <a:cxnSpLocks/>
            <a:stCxn id="4" idx="3"/>
            <a:endCxn id="9" idx="3"/>
          </p:cNvCxnSpPr>
          <p:nvPr/>
        </p:nvCxnSpPr>
        <p:spPr>
          <a:xfrm flipH="1" flipV="1">
            <a:off x="9788318" y="1845147"/>
            <a:ext cx="33337" cy="1915066"/>
          </a:xfrm>
          <a:prstGeom prst="bentConnector3">
            <a:avLst>
              <a:gd name="adj1" fmla="val -685725"/>
            </a:avLst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接點: 肘形 35">
            <a:extLst>
              <a:ext uri="{FF2B5EF4-FFF2-40B4-BE49-F238E27FC236}">
                <a16:creationId xmlns:a16="http://schemas.microsoft.com/office/drawing/2014/main" id="{9C77B7DC-5160-46F0-AA7C-9183182B9A33}"/>
              </a:ext>
            </a:extLst>
          </p:cNvPr>
          <p:cNvCxnSpPr>
            <a:stCxn id="4" idx="2"/>
            <a:endCxn id="7" idx="0"/>
          </p:cNvCxnSpPr>
          <p:nvPr/>
        </p:nvCxnSpPr>
        <p:spPr>
          <a:xfrm rot="5400000">
            <a:off x="6471724" y="2805134"/>
            <a:ext cx="842278" cy="3562060"/>
          </a:xfrm>
          <a:prstGeom prst="bentConnector3">
            <a:avLst>
              <a:gd name="adj1" fmla="val 55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A7BF141D-452D-499E-8E95-64F333E84E73}"/>
              </a:ext>
            </a:extLst>
          </p:cNvPr>
          <p:cNvSpPr txBox="1"/>
          <p:nvPr/>
        </p:nvSpPr>
        <p:spPr>
          <a:xfrm>
            <a:off x="3176238" y="5881644"/>
            <a:ext cx="5381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Information bindings and Feature bindings : all optional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010196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4272694|-12223080|-16154294|-9539986|-16777216|Fisheries and Oceans Canada&quot;,&quot;Id&quot;:&quot;65b9163d343842437c790db8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424</Words>
  <Application>Microsoft Office PowerPoint</Application>
  <PresentationFormat>Widescreen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佈景主題</vt:lpstr>
      <vt:lpstr>S-123 Data Model Revision for Ed.1.1.0</vt:lpstr>
      <vt:lpstr>List of Major Changes</vt:lpstr>
      <vt:lpstr>List of Changes</vt:lpstr>
      <vt:lpstr>Radio Control Center</vt:lpstr>
      <vt:lpstr>Radio Station</vt:lpstr>
      <vt:lpstr>Transmission Details</vt:lpstr>
      <vt:lpstr>Broadcast Details</vt:lpstr>
      <vt:lpstr>Aspects of Service Areas to be Modelled in S-123 </vt:lpstr>
      <vt:lpstr>Radio Service Area</vt:lpstr>
      <vt:lpstr>NavArea and MetArea</vt:lpstr>
      <vt:lpstr>Navtex Service Area</vt:lpstr>
      <vt:lpstr>NavtexServiceArea - Baltic Sea sub-area of NAVAREA I</vt:lpstr>
      <vt:lpstr>Subarea of NAVAREA - Baltic Sea sub-area of NAVAREA I</vt:lpstr>
      <vt:lpstr>Weather Forecast Warning Area</vt:lpstr>
      <vt:lpstr>GMDSS Area</vt:lpstr>
      <vt:lpstr>Connectivity Subscription Area</vt:lpstr>
      <vt:lpstr>Connectivity Quality Of Service</vt:lpstr>
      <vt:lpstr>Connectivity Subscription Area - informationBinding</vt:lpstr>
      <vt:lpstr>Authority</vt:lpstr>
      <vt:lpstr>Service Hours</vt:lpstr>
      <vt:lpstr>Service Hours: common situations of H24</vt:lpstr>
      <vt:lpstr>Contact Details : language indication</vt:lpstr>
      <vt:lpstr>Contact Details :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S-123 Data Model for Ed.1.1.0</dc:title>
  <dc:creator>張淑淨</dc:creator>
  <cp:lastModifiedBy>Gagné, Bridget (DFO/MPO)</cp:lastModifiedBy>
  <cp:revision>398</cp:revision>
  <dcterms:created xsi:type="dcterms:W3CDTF">2023-08-28T08:44:22Z</dcterms:created>
  <dcterms:modified xsi:type="dcterms:W3CDTF">2024-01-30T15:31:27Z</dcterms:modified>
</cp:coreProperties>
</file>