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5" r:id="rId3"/>
    <p:sldId id="353" r:id="rId4"/>
    <p:sldId id="346" r:id="rId5"/>
    <p:sldId id="347" r:id="rId6"/>
    <p:sldId id="348" r:id="rId7"/>
    <p:sldId id="349" r:id="rId8"/>
    <p:sldId id="354" r:id="rId9"/>
    <p:sldId id="350" r:id="rId10"/>
    <p:sldId id="351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ng BAEK" initials="Yong" lastIdx="1" clrIdx="0">
    <p:extLst>
      <p:ext uri="{19B8F6BF-5375-455C-9EA6-DF929625EA0E}">
        <p15:presenceInfo xmlns:p15="http://schemas.microsoft.com/office/powerpoint/2012/main" userId="4bf6d9751898da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852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19" y="0"/>
            <a:ext cx="3437937" cy="11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4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82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936" y="1069662"/>
            <a:ext cx="10515600" cy="510019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-2" y="0"/>
            <a:ext cx="1884105" cy="1887824"/>
            <a:chOff x="-2" y="0"/>
            <a:chExt cx="1884105" cy="1887824"/>
          </a:xfrm>
        </p:grpSpPr>
        <p:grpSp>
          <p:nvGrpSpPr>
            <p:cNvPr id="8" name="Group 7"/>
            <p:cNvGrpSpPr/>
            <p:nvPr/>
          </p:nvGrpSpPr>
          <p:grpSpPr>
            <a:xfrm>
              <a:off x="-2" y="818"/>
              <a:ext cx="1884105" cy="1887006"/>
              <a:chOff x="-2" y="818"/>
              <a:chExt cx="1884105" cy="188700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566" y="818"/>
                <a:ext cx="944537" cy="9416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" y="942458"/>
                <a:ext cx="939567" cy="945366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39567" cy="942458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79132" y="0"/>
            <a:ext cx="10312867" cy="883167"/>
          </a:xfrm>
        </p:spPr>
        <p:txBody>
          <a:bodyPr>
            <a:normAutofit/>
          </a:bodyPr>
          <a:lstStyle>
            <a:lvl1pPr>
              <a:defRPr sz="2400" cap="all" baseline="0">
                <a:latin typeface="Arial Black" panose="020B0A04020102020204" pitchFamily="34" charset="0"/>
                <a:cs typeface="Adobe Naskh Medium" panose="01010101010101010101" pitchFamily="50" charset="-78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510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87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94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80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1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31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3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75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DD24-6168-4C6E-B4D2-E6B466BDF756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50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extcloud.iala-aism.org/index.php/s/DDgzrmxJB9GtpZ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2330" y="1617365"/>
            <a:ext cx="977608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NIPWG VTC (2023)</a:t>
            </a:r>
          </a:p>
          <a:p>
            <a:pPr algn="ctr"/>
            <a:br>
              <a:rPr lang="en-US" dirty="0"/>
            </a:br>
            <a:br>
              <a:rPr lang="en-US" dirty="0"/>
            </a:b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Development update of S-125 Marine </a:t>
            </a:r>
            <a:r>
              <a:rPr lang="en-US" altLang="ko-K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AtoN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A9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Item 7.3.1</a:t>
            </a:r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990089" y="6321230"/>
            <a:ext cx="5732235" cy="5016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NIPWG VTC01 (2 March 2023) 13:00 - 16:00 (UTC+1, CET)</a:t>
            </a:r>
          </a:p>
        </p:txBody>
      </p:sp>
    </p:spTree>
    <p:extLst>
      <p:ext uri="{BB962C8B-B14F-4D97-AF65-F5344CB8AC3E}">
        <p14:creationId xmlns:p14="http://schemas.microsoft.com/office/powerpoint/2010/main" val="3914586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2D5E81E5-68AF-4989-944E-6B23A046D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Network diagram of S-124/S-125 Service Sea Trial</a:t>
            </a:r>
          </a:p>
          <a:p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732A-CCFC-47CC-86B7-435B6B1B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Demonstration project</a:t>
            </a:r>
            <a:endParaRPr lang="ko-KR" altLang="en-US"/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4A24E958-BD3E-493F-BB15-9FAE8973BC36}"/>
              </a:ext>
            </a:extLst>
          </p:cNvPr>
          <p:cNvGrpSpPr/>
          <p:nvPr/>
        </p:nvGrpSpPr>
        <p:grpSpPr>
          <a:xfrm>
            <a:off x="1068936" y="1673010"/>
            <a:ext cx="10424254" cy="5062596"/>
            <a:chOff x="182382" y="1520610"/>
            <a:chExt cx="8699064" cy="5062596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A4BCD922-8878-4E69-A59B-61B94377F753}"/>
                </a:ext>
              </a:extLst>
            </p:cNvPr>
            <p:cNvSpPr/>
            <p:nvPr/>
          </p:nvSpPr>
          <p:spPr>
            <a:xfrm>
              <a:off x="690747" y="6069526"/>
              <a:ext cx="2277965" cy="403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3CDABE8C-C39E-4217-828C-47F5AAD7D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0966" y="2799867"/>
              <a:ext cx="1502875" cy="8730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말풍선: 사각형 5">
              <a:extLst>
                <a:ext uri="{FF2B5EF4-FFF2-40B4-BE49-F238E27FC236}">
                  <a16:creationId xmlns:a16="http://schemas.microsoft.com/office/drawing/2014/main" id="{4CE43917-FAE2-412F-B6A7-308FB4E19771}"/>
                </a:ext>
              </a:extLst>
            </p:cNvPr>
            <p:cNvSpPr/>
            <p:nvPr/>
          </p:nvSpPr>
          <p:spPr>
            <a:xfrm>
              <a:off x="6142778" y="3795396"/>
              <a:ext cx="2557602" cy="2424340"/>
            </a:xfrm>
            <a:prstGeom prst="wedgeRectCallout">
              <a:avLst>
                <a:gd name="adj1" fmla="val 15273"/>
                <a:gd name="adj2" fmla="val -62976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4C602ED-575E-4D91-8B87-E5879AC26AAE}"/>
                </a:ext>
              </a:extLst>
            </p:cNvPr>
            <p:cNvSpPr/>
            <p:nvPr/>
          </p:nvSpPr>
          <p:spPr>
            <a:xfrm>
              <a:off x="3440314" y="1535775"/>
              <a:ext cx="5441132" cy="50474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2B3C571-6AB3-4D05-B51E-A28F4F3BE566}"/>
                </a:ext>
              </a:extLst>
            </p:cNvPr>
            <p:cNvSpPr/>
            <p:nvPr/>
          </p:nvSpPr>
          <p:spPr>
            <a:xfrm>
              <a:off x="3558012" y="1738271"/>
              <a:ext cx="1502875" cy="4625898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D4F6F6-260B-4DD9-BEF7-53D59520B29E}"/>
                </a:ext>
              </a:extLst>
            </p:cNvPr>
            <p:cNvSpPr txBox="1"/>
            <p:nvPr/>
          </p:nvSpPr>
          <p:spPr>
            <a:xfrm>
              <a:off x="4229250" y="1774995"/>
              <a:ext cx="857927" cy="752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altLang="ko-KR" dirty="0"/>
                <a:t>Marina</a:t>
              </a:r>
            </a:p>
            <a:p>
              <a:pPr>
                <a:lnSpc>
                  <a:spcPts val="1700"/>
                </a:lnSpc>
              </a:pPr>
              <a:r>
                <a:rPr lang="en-US" altLang="ko-KR" dirty="0"/>
                <a:t>South</a:t>
              </a:r>
            </a:p>
            <a:p>
              <a:pPr>
                <a:lnSpc>
                  <a:spcPts val="1700"/>
                </a:lnSpc>
              </a:pPr>
              <a:r>
                <a:rPr lang="en-US" altLang="ko-KR" dirty="0"/>
                <a:t>Pier</a:t>
              </a:r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0E7701-2564-427F-B0DE-125AA1A8EF63}"/>
                </a:ext>
              </a:extLst>
            </p:cNvPr>
            <p:cNvSpPr txBox="1"/>
            <p:nvPr/>
          </p:nvSpPr>
          <p:spPr>
            <a:xfrm>
              <a:off x="6804036" y="1520610"/>
              <a:ext cx="20641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/>
                <a:t>Singapore Port</a:t>
              </a:r>
              <a:endParaRPr lang="ko-KR" altLang="en-US" sz="2400" b="1" dirty="0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53A7AF34-16A8-4878-923B-0770AB7FB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2944" y="2175038"/>
              <a:ext cx="559711" cy="1183891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E336D4A9-7F04-4A64-B62B-88FAFD09A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6902" y="3514398"/>
              <a:ext cx="517336" cy="718694"/>
            </a:xfrm>
            <a:prstGeom prst="rect">
              <a:avLst/>
            </a:prstGeom>
          </p:spPr>
        </p:pic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4B6BC226-A5F1-43C9-B953-4380337B3885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4864238" y="2766984"/>
              <a:ext cx="1758706" cy="905940"/>
            </a:xfrm>
            <a:prstGeom prst="straightConnector1">
              <a:avLst/>
            </a:prstGeom>
            <a:ln w="57150"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EA1490-BB02-475D-A0A0-620BFAAA09A6}"/>
                </a:ext>
              </a:extLst>
            </p:cNvPr>
            <p:cNvSpPr txBox="1"/>
            <p:nvPr/>
          </p:nvSpPr>
          <p:spPr>
            <a:xfrm>
              <a:off x="6321546" y="3216883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highlight>
                    <a:srgbClr val="FFFF00"/>
                  </a:highlight>
                </a:rPr>
                <a:t>WI-FI</a:t>
              </a:r>
              <a:endParaRPr lang="ko-KR" altLang="en-US" sz="1200" dirty="0">
                <a:highlight>
                  <a:srgbClr val="FFFF00"/>
                </a:highlight>
              </a:endParaRPr>
            </a:p>
          </p:txBody>
        </p: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77130CCE-C66E-4056-A7DF-84C86AFAD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7776" y="4197804"/>
              <a:ext cx="1129148" cy="694335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8866602F-41CF-4674-B0E6-D35FD7AFB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08081" y="4267913"/>
              <a:ext cx="633642" cy="547353"/>
            </a:xfrm>
            <a:prstGeom prst="rect">
              <a:avLst/>
            </a:prstGeom>
          </p:spPr>
        </p:pic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5A8F3227-5E0D-41D8-B161-558B4CCB8A53}"/>
                </a:ext>
              </a:extLst>
            </p:cNvPr>
            <p:cNvCxnSpPr>
              <a:stCxn id="16" idx="3"/>
              <a:endCxn id="15" idx="1"/>
            </p:cNvCxnSpPr>
            <p:nvPr/>
          </p:nvCxnSpPr>
          <p:spPr>
            <a:xfrm>
              <a:off x="7041723" y="4541590"/>
              <a:ext cx="306053" cy="338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FE1166-D8A0-4BC3-A33D-09D01AEEBF3F}"/>
                </a:ext>
              </a:extLst>
            </p:cNvPr>
            <p:cNvSpPr txBox="1"/>
            <p:nvPr/>
          </p:nvSpPr>
          <p:spPr>
            <a:xfrm>
              <a:off x="6423280" y="3795396"/>
              <a:ext cx="6880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/>
                <a:t>GPS</a:t>
              </a:r>
            </a:p>
            <a:p>
              <a:r>
                <a:rPr lang="en-US" altLang="ko-KR" sz="1100" b="1" dirty="0"/>
                <a:t>Receiver</a:t>
              </a:r>
              <a:endParaRPr lang="ko-KR" altLang="en-US" sz="11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335CC6-8448-406D-9A79-0F409452F55A}"/>
                </a:ext>
              </a:extLst>
            </p:cNvPr>
            <p:cNvSpPr txBox="1"/>
            <p:nvPr/>
          </p:nvSpPr>
          <p:spPr>
            <a:xfrm>
              <a:off x="7391791" y="3829863"/>
              <a:ext cx="11015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/>
                <a:t>For S-100 ECDIS</a:t>
              </a:r>
            </a:p>
            <a:p>
              <a:r>
                <a:rPr lang="en-US" altLang="ko-KR" sz="1100" b="1" dirty="0"/>
                <a:t>(Nav System)</a:t>
              </a:r>
              <a:endParaRPr lang="ko-KR" altLang="en-US" sz="1100" b="1" dirty="0"/>
            </a:p>
          </p:txBody>
        </p:sp>
        <p:sp>
          <p:nvSpPr>
            <p:cNvPr id="20" name="번개 19">
              <a:extLst>
                <a:ext uri="{FF2B5EF4-FFF2-40B4-BE49-F238E27FC236}">
                  <a16:creationId xmlns:a16="http://schemas.microsoft.com/office/drawing/2014/main" id="{1C6231E8-15B6-4996-929D-57EE1A8300F8}"/>
                </a:ext>
              </a:extLst>
            </p:cNvPr>
            <p:cNvSpPr/>
            <p:nvPr/>
          </p:nvSpPr>
          <p:spPr>
            <a:xfrm rot="4051814">
              <a:off x="6143725" y="3414334"/>
              <a:ext cx="361615" cy="522569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번개 20">
              <a:extLst>
                <a:ext uri="{FF2B5EF4-FFF2-40B4-BE49-F238E27FC236}">
                  <a16:creationId xmlns:a16="http://schemas.microsoft.com/office/drawing/2014/main" id="{8F66F06C-83FD-4974-91AE-8087B2D63F1D}"/>
                </a:ext>
              </a:extLst>
            </p:cNvPr>
            <p:cNvSpPr/>
            <p:nvPr/>
          </p:nvSpPr>
          <p:spPr>
            <a:xfrm rot="19518031">
              <a:off x="6717134" y="3401382"/>
              <a:ext cx="303928" cy="544266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9F2717-6B97-400B-8925-78D582187FAC}"/>
                </a:ext>
              </a:extLst>
            </p:cNvPr>
            <p:cNvSpPr txBox="1"/>
            <p:nvPr/>
          </p:nvSpPr>
          <p:spPr>
            <a:xfrm>
              <a:off x="8111410" y="4314834"/>
              <a:ext cx="6607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/>
                <a:t>Laptop1</a:t>
              </a:r>
              <a:endParaRPr lang="ko-KR" altLang="en-US" sz="1100" b="1" dirty="0"/>
            </a:p>
          </p:txBody>
        </p:sp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AD4368CD-5BA4-4EA8-B7AA-C0F8C7D1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6740" y="5425132"/>
              <a:ext cx="1129148" cy="69433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412209-B231-49B8-AE96-538D25F22D73}"/>
                </a:ext>
              </a:extLst>
            </p:cNvPr>
            <p:cNvSpPr txBox="1"/>
            <p:nvPr/>
          </p:nvSpPr>
          <p:spPr>
            <a:xfrm>
              <a:off x="7530374" y="5542162"/>
              <a:ext cx="6607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/>
                <a:t>Laptop2</a:t>
              </a:r>
              <a:endParaRPr lang="ko-KR" altLang="en-US" sz="11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A50E0C-5D2C-4644-99D6-23EA86BEA2EE}"/>
                </a:ext>
              </a:extLst>
            </p:cNvPr>
            <p:cNvSpPr txBox="1"/>
            <p:nvPr/>
          </p:nvSpPr>
          <p:spPr>
            <a:xfrm>
              <a:off x="6403879" y="5178692"/>
              <a:ext cx="20429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/>
                <a:t>For S-100 ECDIS SW Developer</a:t>
              </a:r>
              <a:endParaRPr lang="ko-KR" altLang="en-US" sz="1100" b="1" dirty="0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BB5DD716-1D18-4124-AB92-570E1A5D2D53}"/>
                </a:ext>
              </a:extLst>
            </p:cNvPr>
            <p:cNvSpPr/>
            <p:nvPr/>
          </p:nvSpPr>
          <p:spPr>
            <a:xfrm>
              <a:off x="201120" y="1535775"/>
              <a:ext cx="2614902" cy="50474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3A96B2-377C-41E0-BCBC-6DC92DB6B20B}"/>
                </a:ext>
              </a:extLst>
            </p:cNvPr>
            <p:cNvSpPr txBox="1"/>
            <p:nvPr/>
          </p:nvSpPr>
          <p:spPr>
            <a:xfrm>
              <a:off x="2968712" y="4424778"/>
              <a:ext cx="338554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/>
                <a:t>~</a:t>
              </a:r>
            </a:p>
            <a:p>
              <a:r>
                <a:rPr lang="en-US" altLang="ko-KR" sz="2400" dirty="0"/>
                <a:t>~</a:t>
              </a:r>
            </a:p>
            <a:p>
              <a:r>
                <a:rPr lang="en-US" altLang="ko-KR" sz="2400" dirty="0"/>
                <a:t>~</a:t>
              </a:r>
            </a:p>
            <a:p>
              <a:r>
                <a:rPr lang="en-US" altLang="ko-KR" sz="2400" dirty="0"/>
                <a:t>~</a:t>
              </a:r>
            </a:p>
            <a:p>
              <a:r>
                <a:rPr lang="en-US" altLang="ko-KR" sz="2400" dirty="0"/>
                <a:t>~</a:t>
              </a:r>
              <a:endParaRPr lang="ko-KR" altLang="en-US" sz="2400" dirty="0"/>
            </a:p>
          </p:txBody>
        </p:sp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99E7004F-3259-40CB-B838-1317DC57C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8087" y="1815691"/>
              <a:ext cx="517336" cy="718694"/>
            </a:xfrm>
            <a:prstGeom prst="rect">
              <a:avLst/>
            </a:prstGeom>
          </p:spPr>
        </p:pic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8AE2B911-8C63-43C3-9EA8-F7C11A68A7C8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 flipV="1">
              <a:off x="2605423" y="2175038"/>
              <a:ext cx="1540542" cy="1635842"/>
            </a:xfrm>
            <a:prstGeom prst="straightConnector1">
              <a:avLst/>
            </a:prstGeom>
            <a:ln w="57150"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C0E50257-CA89-4464-9841-9736E93C7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9162" y="3410987"/>
              <a:ext cx="1493454" cy="1340486"/>
            </a:xfrm>
            <a:prstGeom prst="rect">
              <a:avLst/>
            </a:prstGeom>
          </p:spPr>
        </p:pic>
        <p:cxnSp>
          <p:nvCxnSpPr>
            <p:cNvPr id="31" name="직선 화살표 연결선 30">
              <a:extLst>
                <a:ext uri="{FF2B5EF4-FFF2-40B4-BE49-F238E27FC236}">
                  <a16:creationId xmlns:a16="http://schemas.microsoft.com/office/drawing/2014/main" id="{243D2C2F-35A2-4B8B-BC9F-5DB69C4C1218}"/>
                </a:ext>
              </a:extLst>
            </p:cNvPr>
            <p:cNvCxnSpPr>
              <a:cxnSpLocks/>
              <a:stCxn id="28" idx="1"/>
              <a:endCxn id="30" idx="0"/>
            </p:cNvCxnSpPr>
            <p:nvPr/>
          </p:nvCxnSpPr>
          <p:spPr>
            <a:xfrm flipH="1">
              <a:off x="1035889" y="2175038"/>
              <a:ext cx="1052198" cy="1235949"/>
            </a:xfrm>
            <a:prstGeom prst="straightConnector1">
              <a:avLst/>
            </a:prstGeom>
            <a:ln w="57150"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4CF73CF-B529-45A0-A679-7FB9397D076F}"/>
                </a:ext>
              </a:extLst>
            </p:cNvPr>
            <p:cNvSpPr txBox="1"/>
            <p:nvPr/>
          </p:nvSpPr>
          <p:spPr>
            <a:xfrm rot="20142186">
              <a:off x="5220749" y="2858276"/>
              <a:ext cx="8953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highlight>
                    <a:srgbClr val="FFFF00"/>
                  </a:highlight>
                </a:rPr>
                <a:t>Wireless</a:t>
              </a:r>
              <a:endParaRPr lang="ko-KR" altLang="en-US" sz="1600" dirty="0">
                <a:highlight>
                  <a:srgbClr val="FFFF00"/>
                </a:highlight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4E90DED-82D7-44FA-BBAF-5F72AF8BF3E2}"/>
                </a:ext>
              </a:extLst>
            </p:cNvPr>
            <p:cNvSpPr txBox="1"/>
            <p:nvPr/>
          </p:nvSpPr>
          <p:spPr>
            <a:xfrm rot="18619075">
              <a:off x="525184" y="2466635"/>
              <a:ext cx="16694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highlight>
                    <a:srgbClr val="FFFF00"/>
                  </a:highlight>
                </a:rPr>
                <a:t>Wired connection</a:t>
              </a:r>
              <a:endParaRPr lang="ko-KR" altLang="en-US" sz="1600" dirty="0">
                <a:highlight>
                  <a:srgbClr val="FFFF00"/>
                </a:highlight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5FECDD-3D28-4F43-813F-1D4DDE870C90}"/>
                </a:ext>
              </a:extLst>
            </p:cNvPr>
            <p:cNvSpPr txBox="1"/>
            <p:nvPr/>
          </p:nvSpPr>
          <p:spPr>
            <a:xfrm>
              <a:off x="1380402" y="3493091"/>
              <a:ext cx="13773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KRISO/</a:t>
              </a:r>
              <a:r>
                <a:rPr lang="en-US" altLang="ko-KR" sz="1400" b="1" dirty="0" err="1"/>
                <a:t>Bluemap</a:t>
              </a:r>
              <a:endParaRPr lang="en-US" altLang="ko-KR" sz="1400" b="1" dirty="0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433BFC2E-DEEC-4B83-A623-4BD9F50B41B9}"/>
                </a:ext>
              </a:extLst>
            </p:cNvPr>
            <p:cNvSpPr/>
            <p:nvPr/>
          </p:nvSpPr>
          <p:spPr>
            <a:xfrm>
              <a:off x="281201" y="4871175"/>
              <a:ext cx="1947818" cy="727131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err="1">
                  <a:solidFill>
                    <a:schemeClr val="tx1"/>
                  </a:solidFill>
                </a:rPr>
                <a:t>AtoN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 Information System</a:t>
              </a:r>
            </a:p>
            <a:p>
              <a:pPr algn="ctr"/>
              <a:r>
                <a:rPr lang="en-US" altLang="ko-KR" sz="1200" b="1" dirty="0">
                  <a:solidFill>
                    <a:schemeClr val="tx1"/>
                  </a:solidFill>
                </a:rPr>
                <a:t>(Singapore </a:t>
              </a:r>
              <a:r>
                <a:rPr lang="en-US" altLang="ko-KR" sz="1200" b="1" dirty="0" err="1">
                  <a:solidFill>
                    <a:schemeClr val="tx1"/>
                  </a:solidFill>
                </a:rPr>
                <a:t>AtoN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 Info for </a:t>
              </a:r>
            </a:p>
            <a:p>
              <a:pPr algn="ctr"/>
              <a:r>
                <a:rPr lang="en-US" altLang="ko-KR" sz="1200" b="1" dirty="0">
                  <a:solidFill>
                    <a:schemeClr val="tx1"/>
                  </a:solidFill>
                </a:rPr>
                <a:t>S-124/S-125 Service Demo)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BA532627-9A9D-441F-B999-D6424D65802B}"/>
                </a:ext>
              </a:extLst>
            </p:cNvPr>
            <p:cNvGrpSpPr/>
            <p:nvPr/>
          </p:nvGrpSpPr>
          <p:grpSpPr>
            <a:xfrm>
              <a:off x="279848" y="5656515"/>
              <a:ext cx="1584479" cy="568246"/>
              <a:chOff x="216477" y="5058984"/>
              <a:chExt cx="1584479" cy="831152"/>
            </a:xfrm>
          </p:grpSpPr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2E57C3E0-CF01-4DEA-A724-166736EBE708}"/>
                  </a:ext>
                </a:extLst>
              </p:cNvPr>
              <p:cNvSpPr/>
              <p:nvPr/>
            </p:nvSpPr>
            <p:spPr>
              <a:xfrm>
                <a:off x="216477" y="5058984"/>
                <a:ext cx="1584479" cy="38722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>
                    <a:solidFill>
                      <a:schemeClr val="tx1"/>
                    </a:solidFill>
                  </a:rPr>
                  <a:t>S-124 NW Service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BF756317-942C-4F2B-993B-C5C222F5CCD6}"/>
                  </a:ext>
                </a:extLst>
              </p:cNvPr>
              <p:cNvSpPr/>
              <p:nvPr/>
            </p:nvSpPr>
            <p:spPr>
              <a:xfrm>
                <a:off x="216477" y="5502910"/>
                <a:ext cx="1584479" cy="38722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>
                    <a:solidFill>
                      <a:schemeClr val="tx1"/>
                    </a:solidFill>
                  </a:rPr>
                  <a:t>S-125 </a:t>
                </a:r>
                <a:r>
                  <a:rPr lang="en-US" altLang="ko-KR" sz="1200" b="1" dirty="0" err="1">
                    <a:solidFill>
                      <a:schemeClr val="tx1"/>
                    </a:solidFill>
                  </a:rPr>
                  <a:t>AtoN</a:t>
                </a:r>
                <a:r>
                  <a:rPr lang="en-US" altLang="ko-KR" sz="1200" b="1" dirty="0">
                    <a:solidFill>
                      <a:schemeClr val="tx1"/>
                    </a:solidFill>
                  </a:rPr>
                  <a:t> Service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25F616-5968-4968-B782-97A2896A70FC}"/>
                </a:ext>
              </a:extLst>
            </p:cNvPr>
            <p:cNvSpPr txBox="1"/>
            <p:nvPr/>
          </p:nvSpPr>
          <p:spPr>
            <a:xfrm>
              <a:off x="7219060" y="2539622"/>
              <a:ext cx="1261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/>
                <a:t>MPA Survey Ship</a:t>
              </a:r>
              <a:endParaRPr lang="ko-KR" altLang="en-US" sz="12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1682CD-8A87-4C5A-A453-35BF9DFEF92B}"/>
                </a:ext>
              </a:extLst>
            </p:cNvPr>
            <p:cNvSpPr txBox="1"/>
            <p:nvPr/>
          </p:nvSpPr>
          <p:spPr>
            <a:xfrm>
              <a:off x="4268470" y="3195841"/>
              <a:ext cx="633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/>
                <a:t>MPA</a:t>
              </a:r>
              <a:endParaRPr lang="ko-KR" altLang="en-US" b="1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2A76B3B-5A60-488A-987A-A9A8D89E8ABF}"/>
                </a:ext>
              </a:extLst>
            </p:cNvPr>
            <p:cNvSpPr txBox="1"/>
            <p:nvPr/>
          </p:nvSpPr>
          <p:spPr>
            <a:xfrm>
              <a:off x="1788971" y="1520610"/>
              <a:ext cx="1086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/>
                <a:t>KT/SK/LG</a:t>
              </a:r>
              <a:endParaRPr lang="ko-KR" altLang="en-US" b="1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AF7B2CD-C8D8-4DC8-A492-937BC320AACD}"/>
                </a:ext>
              </a:extLst>
            </p:cNvPr>
            <p:cNvSpPr txBox="1"/>
            <p:nvPr/>
          </p:nvSpPr>
          <p:spPr>
            <a:xfrm>
              <a:off x="7522186" y="4500528"/>
              <a:ext cx="8290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>
                  <a:highlight>
                    <a:srgbClr val="00FF00"/>
                  </a:highlight>
                </a:rPr>
                <a:t>S-101 ENC</a:t>
              </a:r>
              <a:endParaRPr lang="ko-KR" altLang="en-US" sz="1200" dirty="0">
                <a:highlight>
                  <a:srgbClr val="00FF00"/>
                </a:highlight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D8011D8-7C0B-478E-9874-2BEC69294BFC}"/>
                </a:ext>
              </a:extLst>
            </p:cNvPr>
            <p:cNvSpPr txBox="1"/>
            <p:nvPr/>
          </p:nvSpPr>
          <p:spPr>
            <a:xfrm rot="20003889">
              <a:off x="5061036" y="3358851"/>
              <a:ext cx="11335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>
                  <a:highlight>
                    <a:srgbClr val="00FF00"/>
                  </a:highlight>
                </a:rPr>
                <a:t>S-124 NW Data</a:t>
              </a:r>
              <a:endParaRPr lang="ko-KR" altLang="en-US" sz="1200" dirty="0">
                <a:highlight>
                  <a:srgbClr val="00FF00"/>
                </a:highlight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1A18424-689C-4980-A2F8-EECC1AAF9E12}"/>
                </a:ext>
              </a:extLst>
            </p:cNvPr>
            <p:cNvSpPr txBox="1"/>
            <p:nvPr/>
          </p:nvSpPr>
          <p:spPr>
            <a:xfrm rot="20015002">
              <a:off x="5004364" y="3580257"/>
              <a:ext cx="13093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highlight>
                    <a:srgbClr val="00FF00"/>
                  </a:highlight>
                </a:rPr>
                <a:t>S-125 </a:t>
              </a:r>
              <a:r>
                <a:rPr lang="en-US" altLang="ko-KR" sz="1200" dirty="0" err="1">
                  <a:highlight>
                    <a:srgbClr val="00FF00"/>
                  </a:highlight>
                </a:rPr>
                <a:t>AtoN</a:t>
              </a:r>
              <a:r>
                <a:rPr lang="en-US" altLang="ko-KR" sz="1200" dirty="0">
                  <a:highlight>
                    <a:srgbClr val="00FF00"/>
                  </a:highlight>
                </a:rPr>
                <a:t> Status</a:t>
              </a:r>
              <a:endParaRPr lang="ko-KR" altLang="en-US" sz="1200" dirty="0">
                <a:highlight>
                  <a:srgbClr val="00FF00"/>
                </a:highlight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D9CDEFB-0465-406D-BC43-CAF3E9839AFD}"/>
                </a:ext>
              </a:extLst>
            </p:cNvPr>
            <p:cNvSpPr txBox="1"/>
            <p:nvPr/>
          </p:nvSpPr>
          <p:spPr>
            <a:xfrm rot="18646406">
              <a:off x="1185305" y="2672306"/>
              <a:ext cx="11335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>
                  <a:highlight>
                    <a:srgbClr val="00FF00"/>
                  </a:highlight>
                </a:rPr>
                <a:t>S-124 NW Data</a:t>
              </a:r>
              <a:endParaRPr lang="ko-KR" altLang="en-US" sz="1200" dirty="0">
                <a:highlight>
                  <a:srgbClr val="00FF00"/>
                </a:highlight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84F60CE-98D7-4F2D-8A9C-10101B1FCCF8}"/>
                </a:ext>
              </a:extLst>
            </p:cNvPr>
            <p:cNvSpPr txBox="1"/>
            <p:nvPr/>
          </p:nvSpPr>
          <p:spPr>
            <a:xfrm rot="18623598">
              <a:off x="1227283" y="2826839"/>
              <a:ext cx="13093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highlight>
                    <a:srgbClr val="00FF00"/>
                  </a:highlight>
                </a:rPr>
                <a:t>S-125 </a:t>
              </a:r>
              <a:r>
                <a:rPr lang="en-US" altLang="ko-KR" sz="1200" dirty="0" err="1">
                  <a:highlight>
                    <a:srgbClr val="00FF00"/>
                  </a:highlight>
                </a:rPr>
                <a:t>AtoN</a:t>
              </a:r>
              <a:r>
                <a:rPr lang="en-US" altLang="ko-KR" sz="1200" dirty="0">
                  <a:highlight>
                    <a:srgbClr val="00FF00"/>
                  </a:highlight>
                </a:rPr>
                <a:t> Status</a:t>
              </a:r>
              <a:endParaRPr lang="ko-KR" altLang="en-US" sz="1200" dirty="0">
                <a:highlight>
                  <a:srgbClr val="00FF00"/>
                </a:highlight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9548148-CED8-4E87-B66C-FB54AF52D5CA}"/>
                </a:ext>
              </a:extLst>
            </p:cNvPr>
            <p:cNvSpPr txBox="1"/>
            <p:nvPr/>
          </p:nvSpPr>
          <p:spPr>
            <a:xfrm>
              <a:off x="182382" y="1583981"/>
              <a:ext cx="1250663" cy="689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ko-KR" sz="2400" b="1" dirty="0"/>
                <a:t>Daejeon</a:t>
              </a:r>
            </a:p>
            <a:p>
              <a:pPr>
                <a:lnSpc>
                  <a:spcPts val="2300"/>
                </a:lnSpc>
              </a:pPr>
              <a:r>
                <a:rPr lang="en-US" altLang="ko-KR" sz="2400" b="1" dirty="0"/>
                <a:t>Korea</a:t>
              </a:r>
              <a:endParaRPr lang="ko-KR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7370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FE854A24-1F39-4A9D-88D3-684607A1D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 S-125 Marine </a:t>
            </a:r>
            <a:r>
              <a:rPr lang="en-US" altLang="ko-KR" dirty="0" err="1"/>
              <a:t>AtoN</a:t>
            </a:r>
            <a:r>
              <a:rPr lang="en-US" altLang="ko-KR" dirty="0"/>
              <a:t> – version 0.0.3 (Oct. 22)</a:t>
            </a:r>
          </a:p>
          <a:p>
            <a:pPr lvl="1"/>
            <a:r>
              <a:rPr lang="en-US" altLang="ko-KR" dirty="0"/>
              <a:t>16</a:t>
            </a:r>
            <a:r>
              <a:rPr lang="en-US" altLang="ko-KR" baseline="30000" dirty="0"/>
              <a:t>th</a:t>
            </a:r>
            <a:r>
              <a:rPr lang="en-US" altLang="ko-KR" dirty="0"/>
              <a:t> ARM Committee has undertaken a review and update</a:t>
            </a:r>
          </a:p>
          <a:p>
            <a:pPr lvl="1"/>
            <a:r>
              <a:rPr lang="en-US" altLang="ko-KR" dirty="0"/>
              <a:t>updated considering the discussion results of a joint workshop on S-100/200 development and portrayal in</a:t>
            </a:r>
            <a:r>
              <a:rPr lang="ko-KR" altLang="en-US" dirty="0"/>
              <a:t> </a:t>
            </a:r>
            <a:r>
              <a:rPr lang="en-US" altLang="ko-KR" dirty="0"/>
              <a:t>Norway</a:t>
            </a:r>
          </a:p>
          <a:p>
            <a:pPr lvl="1"/>
            <a:r>
              <a:rPr lang="en-US" altLang="ko-KR" dirty="0"/>
              <a:t>Resulting drafted product specification</a:t>
            </a:r>
          </a:p>
          <a:p>
            <a:pPr lvl="2"/>
            <a:r>
              <a:rPr lang="en-US" altLang="ko-KR" dirty="0">
                <a:hlinkClick r:id="rId2"/>
              </a:rPr>
              <a:t>https://nextcloud.iala-aism.org/index.php/s/DDgzrmxJB9GtpZ7</a:t>
            </a:r>
            <a:endParaRPr lang="en-US" altLang="ko-KR" dirty="0"/>
          </a:p>
          <a:p>
            <a:pPr lvl="1"/>
            <a:r>
              <a:rPr lang="en-US" altLang="ko-KR" dirty="0"/>
              <a:t>The components of S-125 Marine Aton PS</a:t>
            </a:r>
          </a:p>
          <a:p>
            <a:pPr lvl="2"/>
            <a:r>
              <a:rPr lang="en-US" altLang="ko-KR" dirty="0"/>
              <a:t>S-125 main document</a:t>
            </a:r>
          </a:p>
          <a:p>
            <a:pPr lvl="2"/>
            <a:r>
              <a:rPr lang="en-US" altLang="ko-KR" dirty="0"/>
              <a:t>S-125 feature catalogue</a:t>
            </a:r>
          </a:p>
          <a:p>
            <a:pPr lvl="2"/>
            <a:r>
              <a:rPr lang="en-US" altLang="ko-KR" dirty="0"/>
              <a:t>S-125 GML schema</a:t>
            </a:r>
          </a:p>
          <a:p>
            <a:pPr lvl="2"/>
            <a:r>
              <a:rPr lang="en-US" altLang="ko-KR" dirty="0"/>
              <a:t>S-125 Portrayal catalogue</a:t>
            </a:r>
          </a:p>
          <a:p>
            <a:pPr lvl="1"/>
            <a:r>
              <a:rPr lang="en-US" altLang="ko-KR" dirty="0"/>
              <a:t>Liaison note from IALA to IHO NIPWG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1963A78D-E93D-484D-84C9-5C001DE6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Working draft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341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DB84B9C-2616-4B5C-A480-CF93EDC91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Portrayal of Aton change</a:t>
            </a:r>
          </a:p>
          <a:p>
            <a:pPr lvl="1"/>
            <a:r>
              <a:rPr lang="en-US" altLang="ko-KR" dirty="0"/>
              <a:t>Display Aton change symbol as overlay or interleaving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5D7C9B3A-1935-4583-A14F-AB888D49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Working draft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E1044CD7-CBD0-4E27-B8E5-08D574A948E4}"/>
              </a:ext>
            </a:extLst>
          </p:cNvPr>
          <p:cNvGrpSpPr/>
          <p:nvPr/>
        </p:nvGrpSpPr>
        <p:grpSpPr>
          <a:xfrm>
            <a:off x="170382" y="2209320"/>
            <a:ext cx="11851236" cy="3760158"/>
            <a:chOff x="-1761490" y="2392680"/>
            <a:chExt cx="14963657" cy="446532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CF1C6B86-FA58-4EB7-A37E-FAF4E68DD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761490" y="2392680"/>
              <a:ext cx="8450580" cy="4465320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E9F095AD-D025-4365-ADF3-1A8FAD7A4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9090" y="2392680"/>
              <a:ext cx="6513077" cy="4198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35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B0E422DA-D7E8-4424-AC5B-E0211849D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936" y="1069662"/>
            <a:ext cx="10515600" cy="5407338"/>
          </a:xfrm>
        </p:spPr>
        <p:txBody>
          <a:bodyPr/>
          <a:lstStyle/>
          <a:p>
            <a:r>
              <a:rPr lang="en-US" altLang="ko-KR" dirty="0"/>
              <a:t>Joint workshop on S-100/200 development and portrayal</a:t>
            </a:r>
          </a:p>
          <a:p>
            <a:pPr lvl="1"/>
            <a:r>
              <a:rPr lang="en-US" altLang="ko-KR" dirty="0"/>
              <a:t>Between IALA and IHO, September 2022</a:t>
            </a:r>
          </a:p>
          <a:p>
            <a:pPr lvl="1"/>
            <a:r>
              <a:rPr lang="en-US" altLang="ko-KR" dirty="0"/>
              <a:t>Recommended that the relevant WG and TG prepare presentations and demonstrations of S-125 data service</a:t>
            </a:r>
          </a:p>
          <a:p>
            <a:r>
              <a:rPr lang="en-US" altLang="ko-KR" dirty="0"/>
              <a:t>IHO-Singapore Lab project</a:t>
            </a:r>
          </a:p>
          <a:p>
            <a:pPr lvl="1"/>
            <a:r>
              <a:rPr lang="en-US" altLang="ko-KR" dirty="0"/>
              <a:t>MPA suggested KRISO to demonstrate the S-125 service at the Singapore water at the end of April. </a:t>
            </a:r>
          </a:p>
          <a:p>
            <a:pPr lvl="1"/>
            <a:r>
              <a:rPr lang="en-US" altLang="ko-KR" dirty="0"/>
              <a:t>MPA, KRISO and NIPWG Chair agreed to conduct the sea trial on the S-124 NW and S-125 Marine Aton data service</a:t>
            </a:r>
          </a:p>
          <a:p>
            <a:pPr lvl="2"/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D1914EA9-6D5B-4846-86B5-F2581D05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Demonstration project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793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BF357DB2-8EF0-40C8-B58B-622431856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Major schedule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8238A43F-8B53-4D96-AA90-8F1A389B9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Demonstration project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F34654C-DBEC-4020-BBB3-01BC46BE8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562"/>
            <a:ext cx="12192000" cy="39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1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3266BEB-72F4-4E9F-89C4-8ECB4EB91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Planned Sea Route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3CECA271-C49C-467C-B66F-EA3540E0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Demonstration project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F20BEDC-6145-4D99-9E6B-D3F6263D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647319"/>
            <a:ext cx="7581900" cy="483920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990C1C7-FE2B-472E-87EA-8A14A8456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770" y="3037985"/>
            <a:ext cx="5071707" cy="30551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0879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15ED4AA8-3DD4-40D2-9CE4-5603AC2D1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S-125 related parts of service scenarios</a:t>
            </a:r>
          </a:p>
          <a:p>
            <a:pPr lvl="1"/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E9B5CF5-4A39-4C35-BBA9-409E72149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Demonstration project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81E78602-4053-46E9-AD25-FC154F3FF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085358"/>
              </p:ext>
            </p:extLst>
          </p:nvPr>
        </p:nvGraphicFramePr>
        <p:xfrm>
          <a:off x="493164" y="1622425"/>
          <a:ext cx="11330536" cy="4945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136">
                  <a:extLst>
                    <a:ext uri="{9D8B030D-6E8A-4147-A177-3AD203B41FA5}">
                      <a16:colId xmlns:a16="http://schemas.microsoft.com/office/drawing/2014/main" val="663130079"/>
                    </a:ext>
                  </a:extLst>
                </a:gridCol>
                <a:gridCol w="8280400">
                  <a:extLst>
                    <a:ext uri="{9D8B030D-6E8A-4147-A177-3AD203B41FA5}">
                      <a16:colId xmlns:a16="http://schemas.microsoft.com/office/drawing/2014/main" val="3236733703"/>
                    </a:ext>
                  </a:extLst>
                </a:gridCol>
              </a:tblGrid>
              <a:tr h="37332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Service scenario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Contents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3759865"/>
                  </a:ext>
                </a:extLst>
              </a:tr>
              <a:tr h="16188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1. Retrieve S-125 dataset 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+mj-lt"/>
                        <a:buAutoNum type="alphaLcPeriod"/>
                      </a:pPr>
                      <a:r>
                        <a:rPr lang="en-US" altLang="ko-KR" dirty="0"/>
                        <a:t>5</a:t>
                      </a:r>
                      <a:r>
                        <a:rPr lang="en-US" altLang="ko-KR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~</a:t>
                      </a:r>
                      <a:r>
                        <a:rPr lang="en-US" altLang="ko-KR" dirty="0"/>
                        <a:t>6 S-125 datasets available from the service</a:t>
                      </a:r>
                    </a:p>
                    <a:p>
                      <a:pPr marL="342900" indent="-342900" latinLnBrk="1">
                        <a:buFont typeface="+mj-lt"/>
                        <a:buAutoNum type="alphaLcPeriod"/>
                      </a:pPr>
                      <a:r>
                        <a:rPr lang="en-US" altLang="ko-KR" dirty="0"/>
                        <a:t>3</a:t>
                      </a:r>
                      <a:r>
                        <a:rPr lang="en-US" altLang="ko-KR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~</a:t>
                      </a:r>
                      <a:r>
                        <a:rPr lang="en-US" altLang="ko-KR" dirty="0"/>
                        <a:t>4 S-125 datasets are relevant for the voyage and are sent to the navigation system</a:t>
                      </a:r>
                    </a:p>
                    <a:p>
                      <a:pPr marL="342900" indent="-342900" latinLnBrk="1">
                        <a:buFont typeface="+mj-lt"/>
                        <a:buAutoNum type="alphaLcPeriod"/>
                      </a:pPr>
                      <a:r>
                        <a:rPr lang="en-US" altLang="ko-KR" dirty="0"/>
                        <a:t>1</a:t>
                      </a:r>
                      <a:r>
                        <a:rPr lang="en-US" altLang="ko-KR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~</a:t>
                      </a:r>
                      <a:r>
                        <a:rPr lang="en-US" altLang="ko-KR" dirty="0"/>
                        <a:t>2 S-125 datasets do not intersect with the route + buffer and are not sent to the navigation system</a:t>
                      </a:r>
                    </a:p>
                    <a:p>
                      <a:pPr marL="342900" indent="-342900" latinLnBrk="1">
                        <a:buFont typeface="+mj-lt"/>
                        <a:buAutoNum type="alphaLcPeriod"/>
                      </a:pPr>
                      <a:r>
                        <a:rPr lang="en-US" altLang="ko-KR" dirty="0"/>
                        <a:t>Verify the availability of the right data and the absence of the not applicable 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688240"/>
                  </a:ext>
                </a:extLst>
              </a:tr>
              <a:tr h="272267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2. Transit from S-124 to S-125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+mj-lt"/>
                        <a:buAutoNum type="alphaLcPeriod"/>
                      </a:pPr>
                      <a:r>
                        <a:rPr lang="en-US" altLang="ko-KR" dirty="0"/>
                        <a:t>A change is made to the status of an </a:t>
                      </a:r>
                      <a:r>
                        <a:rPr lang="en-US" altLang="ko-KR" dirty="0" err="1"/>
                        <a:t>AtoN</a:t>
                      </a:r>
                      <a:r>
                        <a:rPr lang="en-US" altLang="ko-KR" dirty="0"/>
                        <a:t> in a dataset from scenario 2b that nullify a NAVWARN dataset from scenario 1b resulting in a new edition of the S-125 dataset and it is made available in the service      </a:t>
                      </a:r>
                    </a:p>
                    <a:p>
                      <a:pPr marL="342900" indent="-342900" latinLnBrk="1">
                        <a:buFont typeface="+mj-lt"/>
                        <a:buAutoNum type="alphaLcPeriod"/>
                      </a:pPr>
                      <a:r>
                        <a:rPr lang="en-US" altLang="ko-KR" dirty="0"/>
                        <a:t>1 new S-124 dataset that cancel the S-124 dataset impacted by scenario 4a is issued</a:t>
                      </a:r>
                    </a:p>
                    <a:p>
                      <a:pPr marL="342900" indent="-342900" latinLnBrk="1">
                        <a:buFont typeface="+mj-lt"/>
                        <a:buAutoNum type="alphaLcPeriod"/>
                      </a:pPr>
                      <a:r>
                        <a:rPr lang="en-US" altLang="ko-KR" dirty="0"/>
                        <a:t>Navigation system receives S-125 dataset and S-124 dataset and </a:t>
                      </a:r>
                      <a:r>
                        <a:rPr lang="en-US" altLang="ko-KR" dirty="0" err="1"/>
                        <a:t>AtoN</a:t>
                      </a:r>
                      <a:r>
                        <a:rPr lang="en-US" altLang="ko-KR" dirty="0"/>
                        <a:t> marked by NW is changed to being marked by S-125 status flag.</a:t>
                      </a:r>
                    </a:p>
                    <a:p>
                      <a:pPr marL="0" indent="0" latinLnBrk="1">
                        <a:buFont typeface="+mj-lt"/>
                        <a:buNone/>
                      </a:pPr>
                      <a:r>
                        <a:rPr lang="en-US" altLang="ko-KR" dirty="0"/>
                        <a:t>     - Verify the visual change to the </a:t>
                      </a:r>
                      <a:r>
                        <a:rPr lang="en-US" altLang="ko-KR" dirty="0" err="1"/>
                        <a:t>AtoN</a:t>
                      </a:r>
                      <a:r>
                        <a:rPr lang="en-US" altLang="ko-KR" dirty="0"/>
                        <a:t> data</a:t>
                      </a:r>
                    </a:p>
                    <a:p>
                      <a:pPr marL="0" indent="0" latinLnBrk="1">
                        <a:buFont typeface="+mj-lt"/>
                        <a:buNone/>
                      </a:pPr>
                      <a:r>
                        <a:rPr lang="en-US" altLang="ko-KR" dirty="0"/>
                        <a:t>     - Verify the absence of the S-124 NW on the screen</a:t>
                      </a:r>
                    </a:p>
                    <a:p>
                      <a:pPr marL="0" indent="0" latinLnBrk="1">
                        <a:buFont typeface="+mj-lt"/>
                        <a:buNone/>
                      </a:pPr>
                      <a:r>
                        <a:rPr lang="en-US" altLang="ko-KR" dirty="0"/>
                        <a:t>     - Verify the presence of the S-125 </a:t>
                      </a:r>
                      <a:r>
                        <a:rPr lang="en-US" altLang="ko-KR" dirty="0" err="1"/>
                        <a:t>AtoN</a:t>
                      </a:r>
                      <a:r>
                        <a:rPr lang="en-US" altLang="ko-KR" dirty="0"/>
                        <a:t> dataset in the system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0426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288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D8FD0D59-DED0-4ABC-ADE2-FDE181CBC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 S-125 Data Model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2BE7F656-27A9-468E-A0DA-9E7D143A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Demonstration project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BAF4E878-806D-4B80-80A7-435BAD56271F}"/>
              </a:ext>
            </a:extLst>
          </p:cNvPr>
          <p:cNvGrpSpPr/>
          <p:nvPr/>
        </p:nvGrpSpPr>
        <p:grpSpPr>
          <a:xfrm>
            <a:off x="215900" y="1681675"/>
            <a:ext cx="11760200" cy="4488180"/>
            <a:chOff x="-3187700" y="2230120"/>
            <a:chExt cx="16179800" cy="509016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52A8A8F6-9048-4FBE-9DD6-5F9E58D77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187700" y="2230120"/>
              <a:ext cx="8077200" cy="5090160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12DDEF8B-9CF7-4FAC-AB54-DEA3E44ED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1110" y="2458720"/>
              <a:ext cx="7920990" cy="4632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938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5DD698E1-2849-4185-9C79-38F5564D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 Aton information management system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CC5D7CBF-BC3D-4FE5-B1BF-9A20AAE75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Demonstration project</a:t>
            </a:r>
            <a:endParaRPr lang="ko-KR" altLang="en-US" dirty="0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6C8EF44-E063-4D36-9291-795486B6A70F}"/>
              </a:ext>
            </a:extLst>
          </p:cNvPr>
          <p:cNvGrpSpPr/>
          <p:nvPr/>
        </p:nvGrpSpPr>
        <p:grpSpPr>
          <a:xfrm>
            <a:off x="4253053" y="1644424"/>
            <a:ext cx="7481747" cy="5003776"/>
            <a:chOff x="239853" y="1406720"/>
            <a:chExt cx="8807388" cy="5003776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A05249A4-0989-4CC1-9CE5-401CF7812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4172" y="5102956"/>
              <a:ext cx="1461974" cy="1307540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1740EC2B-FAB7-48C6-A7C0-9C337F312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912875" y="4075192"/>
              <a:ext cx="2068952" cy="1034476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741B6A89-9F4A-4D2B-A7D6-00CA9FAE3CE0}"/>
                </a:ext>
              </a:extLst>
            </p:cNvPr>
            <p:cNvSpPr/>
            <p:nvPr/>
          </p:nvSpPr>
          <p:spPr>
            <a:xfrm>
              <a:off x="239853" y="3168091"/>
              <a:ext cx="3073369" cy="11064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FFC000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altLang="ko-KR" b="1" dirty="0"/>
                <a:t>S-124/S-125 </a:t>
              </a:r>
              <a:r>
                <a:rPr lang="en-US" altLang="ko-KR" sz="1200" b="1" dirty="0">
                  <a:solidFill>
                    <a:srgbClr val="FF0000"/>
                  </a:solidFill>
                </a:rPr>
                <a:t>(</a:t>
              </a:r>
              <a:r>
                <a:rPr lang="en-US" altLang="ko-KR" sz="1200" b="1" dirty="0" err="1">
                  <a:solidFill>
                    <a:srgbClr val="FF0000"/>
                  </a:solidFill>
                </a:rPr>
                <a:t>AtoN</a:t>
              </a:r>
              <a:r>
                <a:rPr lang="en-US" altLang="ko-KR" sz="1200" b="1" dirty="0">
                  <a:solidFill>
                    <a:srgbClr val="FF0000"/>
                  </a:solidFill>
                </a:rPr>
                <a:t> info only)</a:t>
              </a:r>
              <a:endParaRPr lang="en-US" altLang="ko-KR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altLang="ko-KR" b="1" dirty="0"/>
                <a:t>Maritime Service</a:t>
              </a:r>
            </a:p>
            <a:p>
              <a:pPr algn="ctr"/>
              <a:r>
                <a:rPr lang="en-US" altLang="ko-KR" b="1" dirty="0"/>
                <a:t>(RESTful API)</a:t>
              </a:r>
              <a:endParaRPr lang="ko-KR" altLang="en-US" b="1" dirty="0"/>
            </a:p>
          </p:txBody>
        </p: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75A3E867-ADDA-4591-B985-8084409A6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8882" y="1769736"/>
              <a:ext cx="2653506" cy="2030953"/>
            </a:xfrm>
            <a:prstGeom prst="rect">
              <a:avLst/>
            </a:prstGeom>
          </p:spPr>
        </p:pic>
        <p:sp>
          <p:nvSpPr>
            <p:cNvPr id="8" name="화살표: 오른쪽 7">
              <a:extLst>
                <a:ext uri="{FF2B5EF4-FFF2-40B4-BE49-F238E27FC236}">
                  <a16:creationId xmlns:a16="http://schemas.microsoft.com/office/drawing/2014/main" id="{D064B2DD-73C6-4B37-BE97-DE55BF03C14C}"/>
                </a:ext>
              </a:extLst>
            </p:cNvPr>
            <p:cNvSpPr/>
            <p:nvPr/>
          </p:nvSpPr>
          <p:spPr>
            <a:xfrm rot="18393348">
              <a:off x="5500401" y="3608994"/>
              <a:ext cx="501515" cy="6398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402EDA-3D98-4634-8F62-4B7A68055E21}"/>
                </a:ext>
              </a:extLst>
            </p:cNvPr>
            <p:cNvSpPr txBox="1"/>
            <p:nvPr/>
          </p:nvSpPr>
          <p:spPr>
            <a:xfrm>
              <a:off x="5480845" y="1406720"/>
              <a:ext cx="2209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/>
                <a:t>S-100 testbed system</a:t>
              </a:r>
              <a:endParaRPr lang="ko-KR" altLang="en-US" b="1" dirty="0"/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79C18BE2-3A39-4AD5-A36A-8DF16C2A60C9}"/>
                </a:ext>
              </a:extLst>
            </p:cNvPr>
            <p:cNvGrpSpPr/>
            <p:nvPr/>
          </p:nvGrpSpPr>
          <p:grpSpPr>
            <a:xfrm>
              <a:off x="239853" y="4338699"/>
              <a:ext cx="3073371" cy="713759"/>
              <a:chOff x="356708" y="4463947"/>
              <a:chExt cx="3032735" cy="713759"/>
            </a:xfrm>
          </p:grpSpPr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B205C7D7-078C-42D2-AD7D-C9749E76CE0F}"/>
                  </a:ext>
                </a:extLst>
              </p:cNvPr>
              <p:cNvSpPr/>
              <p:nvPr/>
            </p:nvSpPr>
            <p:spPr>
              <a:xfrm>
                <a:off x="356708" y="4463947"/>
                <a:ext cx="1534488" cy="7137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en-US" altLang="ko-KR" sz="1600" b="1" dirty="0"/>
                  <a:t>S-124 NW</a:t>
                </a:r>
              </a:p>
              <a:p>
                <a:pPr algn="ctr"/>
                <a:r>
                  <a:rPr lang="en-US" altLang="ko-KR" sz="1600" b="1" dirty="0"/>
                  <a:t>dataset</a:t>
                </a: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AB2B4FDB-5FBD-498A-B2BE-13B1D35F46A9}"/>
                  </a:ext>
                </a:extLst>
              </p:cNvPr>
              <p:cNvSpPr/>
              <p:nvPr/>
            </p:nvSpPr>
            <p:spPr>
              <a:xfrm>
                <a:off x="1927469" y="4463947"/>
                <a:ext cx="1461974" cy="7137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en-US" altLang="ko-KR" sz="1600" b="1" dirty="0"/>
                  <a:t>S-125 </a:t>
                </a:r>
                <a:r>
                  <a:rPr lang="en-US" altLang="ko-KR" sz="1600" b="1" dirty="0" err="1"/>
                  <a:t>AtoN</a:t>
                </a:r>
                <a:endParaRPr lang="en-US" altLang="ko-KR" sz="1600" b="1" dirty="0"/>
              </a:p>
              <a:p>
                <a:pPr algn="ctr"/>
                <a:r>
                  <a:rPr lang="en-US" altLang="ko-KR" sz="1600" b="1" dirty="0"/>
                  <a:t>dataset</a:t>
                </a:r>
              </a:p>
            </p:txBody>
          </p:sp>
        </p:grpSp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6268E0B1-D950-4826-BF75-6A636756D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5121" y="2468030"/>
              <a:ext cx="581025" cy="1028700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14" name="번개 13">
              <a:extLst>
                <a:ext uri="{FF2B5EF4-FFF2-40B4-BE49-F238E27FC236}">
                  <a16:creationId xmlns:a16="http://schemas.microsoft.com/office/drawing/2014/main" id="{AEDF5B7A-773C-44A1-BFF5-9631BB873DF7}"/>
                </a:ext>
              </a:extLst>
            </p:cNvPr>
            <p:cNvSpPr/>
            <p:nvPr/>
          </p:nvSpPr>
          <p:spPr>
            <a:xfrm>
              <a:off x="2983927" y="3703767"/>
              <a:ext cx="1892675" cy="785862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5D206A-108D-4AE1-8D65-D2A482B3FEF6}"/>
                </a:ext>
              </a:extLst>
            </p:cNvPr>
            <p:cNvSpPr txBox="1"/>
            <p:nvPr/>
          </p:nvSpPr>
          <p:spPr>
            <a:xfrm rot="2437815">
              <a:off x="3635195" y="3647801"/>
              <a:ext cx="1550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/>
                <a:t>4/5G Network</a:t>
              </a:r>
              <a:endParaRPr lang="ko-KR" altLang="en-US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262B75-F2E0-49AF-B818-4A37BF011E21}"/>
                </a:ext>
              </a:extLst>
            </p:cNvPr>
            <p:cNvSpPr txBox="1"/>
            <p:nvPr/>
          </p:nvSpPr>
          <p:spPr>
            <a:xfrm>
              <a:off x="7161788" y="4529506"/>
              <a:ext cx="188545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/>
                <a:t>(Interoperability)</a:t>
              </a:r>
            </a:p>
            <a:p>
              <a:r>
                <a:rPr lang="en-US" altLang="ko-KR" b="1" dirty="0"/>
                <a:t>S-124</a:t>
              </a:r>
            </a:p>
            <a:p>
              <a:r>
                <a:rPr lang="en-US" altLang="ko-KR" b="1" dirty="0"/>
                <a:t>S-125</a:t>
              </a:r>
            </a:p>
            <a:p>
              <a:r>
                <a:rPr lang="en-US" altLang="ko-KR" b="1" dirty="0"/>
                <a:t>S-101</a:t>
              </a:r>
              <a:endParaRPr lang="ko-KR" altLang="en-US" b="1" dirty="0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96C9D689-F709-4D91-A277-0E7C67D980CE}"/>
                </a:ext>
              </a:extLst>
            </p:cNvPr>
            <p:cNvSpPr/>
            <p:nvPr/>
          </p:nvSpPr>
          <p:spPr>
            <a:xfrm>
              <a:off x="239853" y="1751161"/>
              <a:ext cx="3073369" cy="8908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FFC000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altLang="ko-KR" b="1" dirty="0" err="1"/>
                <a:t>AtoN</a:t>
              </a:r>
              <a:r>
                <a:rPr lang="en-US" altLang="ko-KR" b="1" dirty="0"/>
                <a:t> Information</a:t>
              </a:r>
            </a:p>
            <a:p>
              <a:pPr algn="ctr"/>
              <a:r>
                <a:rPr lang="en-US" altLang="ko-KR" b="1" dirty="0"/>
                <a:t>Management System </a:t>
              </a:r>
            </a:p>
            <a:p>
              <a:pPr algn="ctr"/>
              <a:r>
                <a:rPr lang="en-US" altLang="ko-KR" b="1" dirty="0"/>
                <a:t>(Compatible with S-201)</a:t>
              </a:r>
              <a:endParaRPr lang="ko-KR" altLang="en-US" b="1" dirty="0"/>
            </a:p>
          </p:txBody>
        </p:sp>
        <p:sp>
          <p:nvSpPr>
            <p:cNvPr id="18" name="화살표: 위쪽/아래쪽 17">
              <a:extLst>
                <a:ext uri="{FF2B5EF4-FFF2-40B4-BE49-F238E27FC236}">
                  <a16:creationId xmlns:a16="http://schemas.microsoft.com/office/drawing/2014/main" id="{BEF2D463-EB13-4F3B-8C96-A066F8AA3261}"/>
                </a:ext>
              </a:extLst>
            </p:cNvPr>
            <p:cNvSpPr/>
            <p:nvPr/>
          </p:nvSpPr>
          <p:spPr>
            <a:xfrm>
              <a:off x="1547336" y="2621945"/>
              <a:ext cx="458402" cy="55498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AD6939E1-A527-41C9-B9FA-204276417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08595" y="2438053"/>
              <a:ext cx="1885453" cy="201137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B6BF1910-F851-49B0-9B5B-2205DA106B44}"/>
                </a:ext>
              </a:extLst>
            </p:cNvPr>
            <p:cNvSpPr/>
            <p:nvPr/>
          </p:nvSpPr>
          <p:spPr>
            <a:xfrm>
              <a:off x="5496035" y="2343566"/>
              <a:ext cx="532940" cy="320054"/>
            </a:xfrm>
            <a:prstGeom prst="rect">
              <a:avLst/>
            </a:prstGeom>
            <a:noFill/>
            <a:ln w="28575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rgbClr val="CC66FF"/>
                  </a:solidFill>
                </a:rPr>
                <a:t>TC</a:t>
              </a:r>
              <a:endParaRPr lang="ko-KR" altLang="en-US" b="1" dirty="0">
                <a:solidFill>
                  <a:srgbClr val="CC66FF"/>
                </a:solidFill>
              </a:endParaRP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AE1A066C-895D-4CB7-9EB6-516FE7988777}"/>
                </a:ext>
              </a:extLst>
            </p:cNvPr>
            <p:cNvSpPr/>
            <p:nvPr/>
          </p:nvSpPr>
          <p:spPr>
            <a:xfrm>
              <a:off x="6466916" y="3045269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9DD2F4F8-02C4-474F-B4FA-E635891DACE0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 flipV="1">
              <a:off x="6028975" y="2630726"/>
              <a:ext cx="448486" cy="425088"/>
            </a:xfrm>
            <a:prstGeom prst="line">
              <a:avLst/>
            </a:prstGeom>
            <a:ln w="28575">
              <a:solidFill>
                <a:srgbClr val="CC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849D45F-AD71-4F10-B5F8-E74D34798B20}"/>
              </a:ext>
            </a:extLst>
          </p:cNvPr>
          <p:cNvGrpSpPr/>
          <p:nvPr/>
        </p:nvGrpSpPr>
        <p:grpSpPr>
          <a:xfrm>
            <a:off x="365288" y="1673768"/>
            <a:ext cx="3635708" cy="4729250"/>
            <a:chOff x="-2636139" y="902664"/>
            <a:chExt cx="4357480" cy="7040934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4EF36177-F3A9-4D19-A6C0-4960F2E2F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636139" y="902664"/>
              <a:ext cx="4350204" cy="23014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CF3860EB-A2D9-4A72-B6C9-54AF094B7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636139" y="5642179"/>
              <a:ext cx="4357480" cy="23014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0DC514BD-BE15-4BD9-8401-4E74E0B9C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636139" y="3277661"/>
              <a:ext cx="4346231" cy="22909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97552896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_IHO_New_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IHO_New_Logo" id="{92376390-61D0-4A4A-9DAB-DA9E6EE3EAC4}" vid="{E943696B-60C2-4457-926B-515312E413C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918D5BD4A1D94188B2EE8CC2E21114" ma:contentTypeVersion="15" ma:contentTypeDescription="Create a new document." ma:contentTypeScope="" ma:versionID="2bcc0108ed1b1cc3991a5572310459ec">
  <xsd:schema xmlns:xsd="http://www.w3.org/2001/XMLSchema" xmlns:xs="http://www.w3.org/2001/XMLSchema" xmlns:p="http://schemas.microsoft.com/office/2006/metadata/properties" xmlns:ns2="2f778161-7338-4b6e-9f09-8f4717fb44f3" xmlns:ns3="6566abdf-dff7-47cb-8ff5-25b46305e088" xmlns:ns4="4e7e82ff-130c-471f-a9b5-f315683a1046" targetNamespace="http://schemas.microsoft.com/office/2006/metadata/properties" ma:root="true" ma:fieldsID="8b122f7c88c4216c8dda69ab2c5929fe" ns2:_="" ns3:_="" ns4:_="">
    <xsd:import namespace="2f778161-7338-4b6e-9f09-8f4717fb44f3"/>
    <xsd:import namespace="6566abdf-dff7-47cb-8ff5-25b46305e088"/>
    <xsd:import namespace="4e7e82ff-130c-471f-a9b5-f315683a10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78161-7338-4b6e-9f09-8f4717fb44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d88c65c-3d18-4304-bf56-a445aaa65a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66abdf-dff7-47cb-8ff5-25b46305e08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e82ff-130c-471f-a9b5-f315683a104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41994a6-ea15-4543-ab3f-cb67152246d9}" ma:internalName="TaxCatchAll" ma:showField="CatchAllData" ma:web="6566abdf-dff7-47cb-8ff5-25b46305e0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778161-7338-4b6e-9f09-8f4717fb44f3">
      <Terms xmlns="http://schemas.microsoft.com/office/infopath/2007/PartnerControls"/>
    </lcf76f155ced4ddcb4097134ff3c332f>
    <TaxCatchAll xmlns="4e7e82ff-130c-471f-a9b5-f315683a1046" xsi:nil="true"/>
  </documentManagement>
</p:properties>
</file>

<file path=customXml/itemProps1.xml><?xml version="1.0" encoding="utf-8"?>
<ds:datastoreItem xmlns:ds="http://schemas.openxmlformats.org/officeDocument/2006/customXml" ds:itemID="{2108514D-53E1-463F-9E78-FCA09E208031}"/>
</file>

<file path=customXml/itemProps2.xml><?xml version="1.0" encoding="utf-8"?>
<ds:datastoreItem xmlns:ds="http://schemas.openxmlformats.org/officeDocument/2006/customXml" ds:itemID="{950614ED-8CB1-4441-AEBA-B02A4E9F45FD}"/>
</file>

<file path=customXml/itemProps3.xml><?xml version="1.0" encoding="utf-8"?>
<ds:datastoreItem xmlns:ds="http://schemas.openxmlformats.org/officeDocument/2006/customXml" ds:itemID="{081F9F30-0FF0-4E6D-BB73-168247184261}"/>
</file>

<file path=docProps/app.xml><?xml version="1.0" encoding="utf-8"?>
<Properties xmlns="http://schemas.openxmlformats.org/officeDocument/2006/extended-properties" xmlns:vt="http://schemas.openxmlformats.org/officeDocument/2006/docPropsVTypes">
  <Template>Master_IHO_New_Logo</Template>
  <TotalTime>14248</TotalTime>
  <Words>552</Words>
  <Application>Microsoft Office PowerPoint</Application>
  <PresentationFormat>와이드스크린</PresentationFormat>
  <Paragraphs>106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8" baseType="lpstr">
      <vt:lpstr>Adobe Naskh Medium</vt:lpstr>
      <vt:lpstr>나눔스퀘어</vt:lpstr>
      <vt:lpstr>맑은 고딕</vt:lpstr>
      <vt:lpstr>Arial</vt:lpstr>
      <vt:lpstr>Arial Black</vt:lpstr>
      <vt:lpstr>Calibri</vt:lpstr>
      <vt:lpstr>Calibri Light</vt:lpstr>
      <vt:lpstr>Master_IHO_New_Logo</vt:lpstr>
      <vt:lpstr>PowerPoint 프레젠테이션</vt:lpstr>
      <vt:lpstr>Working draft</vt:lpstr>
      <vt:lpstr>Working draft</vt:lpstr>
      <vt:lpstr>Demonstration project</vt:lpstr>
      <vt:lpstr>Demonstration project</vt:lpstr>
      <vt:lpstr>Demonstration project</vt:lpstr>
      <vt:lpstr>Demonstration project</vt:lpstr>
      <vt:lpstr>Demonstration project</vt:lpstr>
      <vt:lpstr>Demonstration project</vt:lpstr>
      <vt:lpstr>Demonstration project</vt:lpstr>
    </vt:vector>
  </TitlesOfParts>
  <Company>International Hydrographic Bureau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Isabelle Belmonte</dc:creator>
  <cp:lastModifiedBy> </cp:lastModifiedBy>
  <cp:revision>178</cp:revision>
  <dcterms:created xsi:type="dcterms:W3CDTF">2019-06-26T12:25:46Z</dcterms:created>
  <dcterms:modified xsi:type="dcterms:W3CDTF">2023-03-02T11:11:39Z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0x0101007B918D5BD4A1D94188B2EE8CC2E21114</vt:lpwstr>
  </property>
</Properties>
</file>