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88" r:id="rId3"/>
    <p:sldId id="289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9" autoAdjust="0"/>
    <p:restoredTop sz="94660"/>
  </p:normalViewPr>
  <p:slideViewPr>
    <p:cSldViewPr snapToGrid="0">
      <p:cViewPr varScale="1">
        <p:scale>
          <a:sx n="52" d="100"/>
          <a:sy n="52" d="100"/>
        </p:scale>
        <p:origin x="48" y="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083D2F-0693-4FAE-8643-DB5C0A1FC5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EAD2283-DFB0-47D8-904E-E74F4293F3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F372DF-1BDF-4D52-B66F-E2648FDB2A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6019D-7B6F-4C93-A77A-8CDC04FF2173}" type="datetimeFigureOut">
              <a:rPr lang="en-GB" smtClean="0"/>
              <a:t>01/03/2021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935C18-823F-4B78-AE38-BE08996635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1F9943-8FB4-46D5-90F4-C089197BD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B662-74BE-4318-989C-1584574D9F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38354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B81D11-FA90-42B9-99E4-E2BD567D69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BA50300-5683-4125-9977-5F09DEAA80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8DF1AD-819E-419D-9CB2-7A6BC5F423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6019D-7B6F-4C93-A77A-8CDC04FF2173}" type="datetimeFigureOut">
              <a:rPr lang="en-GB" smtClean="0"/>
              <a:t>01/03/2021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E2BC69-BF52-4CCE-B783-BA702BFA2A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E09EAD-4D6D-49F1-9FA1-6FBD4ACDE1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B662-74BE-4318-989C-1584574D9F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99936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3456A90-425A-48AF-9930-96A53E74EA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C4AB277-B861-4AA8-9BE0-43E4F3B30E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59FC5A-D55D-4E7D-AE08-A23D7AF63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6019D-7B6F-4C93-A77A-8CDC04FF2173}" type="datetimeFigureOut">
              <a:rPr lang="en-GB" smtClean="0"/>
              <a:t>01/03/2021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EF67A8-9F93-4888-8D4F-EEB9582A57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7FE3C3-5979-44EE-9ECB-143EC92CC8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B662-74BE-4318-989C-1584574D9F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09527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D:\Websites\Artwork\banner01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273" y="2005014"/>
            <a:ext cx="7380763" cy="339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D:\Websites\Artwork\banner04.png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235" y="2007393"/>
            <a:ext cx="7361441" cy="339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Websites\Artwork\banner03.png"/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24" y="2007498"/>
            <a:ext cx="7361443" cy="3383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Websites\Artwork\banner02.png"/>
          <p:cNvPicPr>
            <a:picLocks noChangeAspect="1" noChangeArrowheads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13" y="2007495"/>
            <a:ext cx="7361443" cy="3383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cxnSp>
        <p:nvCxnSpPr>
          <p:cNvPr id="13" name="Straight Connector 12"/>
          <p:cNvCxnSpPr/>
          <p:nvPr/>
        </p:nvCxnSpPr>
        <p:spPr>
          <a:xfrm>
            <a:off x="0" y="6324600"/>
            <a:ext cx="12192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0" y="1066800"/>
            <a:ext cx="12192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>
            <a:off x="0" y="6324600"/>
            <a:ext cx="12192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>
            <a:off x="0" y="1066800"/>
            <a:ext cx="12192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6849" y="152400"/>
            <a:ext cx="4267199" cy="731520"/>
          </a:xfrm>
          <a:prstGeom prst="rect">
            <a:avLst/>
          </a:prstGeom>
        </p:spPr>
      </p:pic>
      <p:pic>
        <p:nvPicPr>
          <p:cNvPr id="2050" name="Picture 2" descr="D:\Websites\Artwork\banner01.png"/>
          <p:cNvPicPr>
            <a:picLocks noChangeAspect="1" noChangeArrowheads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744" y="2005012"/>
            <a:ext cx="7380763" cy="339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/>
          <p:cNvSpPr/>
          <p:nvPr userDrawn="1"/>
        </p:nvSpPr>
        <p:spPr>
          <a:xfrm>
            <a:off x="439274" y="4143375"/>
            <a:ext cx="7372983" cy="381000"/>
          </a:xfrm>
          <a:prstGeom prst="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latin typeface="Arial" pitchFamily="34" charset="0"/>
                <a:cs typeface="Arial" pitchFamily="34" charset="0"/>
              </a:rPr>
              <a:t>NEW PATHS. NEW APPROACHES</a:t>
            </a:r>
          </a:p>
        </p:txBody>
      </p:sp>
      <p:sp>
        <p:nvSpPr>
          <p:cNvPr id="21" name="Title 1"/>
          <p:cNvSpPr>
            <a:spLocks noGrp="1"/>
          </p:cNvSpPr>
          <p:nvPr>
            <p:ph type="title" hasCustomPrompt="1"/>
          </p:nvPr>
        </p:nvSpPr>
        <p:spPr>
          <a:xfrm>
            <a:off x="7990047" y="4000660"/>
            <a:ext cx="3860800" cy="723740"/>
          </a:xfrm>
          <a:prstGeom prst="rect">
            <a:avLst/>
          </a:prstGeom>
          <a:ln>
            <a:noFill/>
          </a:ln>
        </p:spPr>
        <p:txBody>
          <a:bodyPr anchor="t">
            <a:normAutofit/>
          </a:bodyPr>
          <a:lstStyle>
            <a:lvl1pPr algn="l"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&lt;Presenter</a:t>
            </a:r>
            <a:r>
              <a:rPr lang="en-US" sz="2400" baseline="0" dirty="0">
                <a:latin typeface="Arial" panose="020B0604020202020204" pitchFamily="34" charset="0"/>
                <a:cs typeface="Arial" panose="020B0604020202020204" pitchFamily="34" charset="0"/>
              </a:rPr>
              <a:t> &gt;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7914533" y="1988343"/>
            <a:ext cx="4064000" cy="1524000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</a:lstStyle>
          <a:p>
            <a:pPr lvl="0"/>
            <a:r>
              <a:rPr lang="en-US" dirty="0"/>
              <a:t>&lt;Title&gt;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8026401" y="5029200"/>
            <a:ext cx="3951817" cy="368300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dirty="0"/>
              <a:t>&lt;Date&gt;</a:t>
            </a:r>
          </a:p>
        </p:txBody>
      </p:sp>
    </p:spTree>
    <p:extLst>
      <p:ext uri="{BB962C8B-B14F-4D97-AF65-F5344CB8AC3E}">
        <p14:creationId xmlns:p14="http://schemas.microsoft.com/office/powerpoint/2010/main" val="2948481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4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3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400"/>
                            </p:stCondLst>
                            <p:childTnLst>
                              <p:par>
                                <p:cTn id="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3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400"/>
                            </p:stCondLst>
                            <p:childTnLst>
                              <p:par>
                                <p:cTn id="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3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179605" y="1981201"/>
            <a:ext cx="6807200" cy="1143001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l">
              <a:defRPr sz="3600" b="0" cap="none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235200" y="3124201"/>
            <a:ext cx="6807200" cy="1500187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 Title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6849" y="152400"/>
            <a:ext cx="4267199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30996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&lt;Title&gt;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0"/>
          </p:nvPr>
        </p:nvSpPr>
        <p:spPr>
          <a:xfrm>
            <a:off x="508000" y="1371600"/>
            <a:ext cx="10515600" cy="4724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216818"/>
      </p:ext>
    </p:extLst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828801"/>
            <a:ext cx="5384800" cy="42973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828801"/>
            <a:ext cx="5384800" cy="42973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&lt;Title&gt;</a:t>
            </a:r>
          </a:p>
        </p:txBody>
      </p:sp>
    </p:spTree>
    <p:extLst>
      <p:ext uri="{BB962C8B-B14F-4D97-AF65-F5344CB8AC3E}">
        <p14:creationId xmlns:p14="http://schemas.microsoft.com/office/powerpoint/2010/main" val="1683679967"/>
      </p:ext>
    </p:extLst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127000"/>
            <a:ext cx="10972800" cy="609600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&lt;Title&gt;</a:t>
            </a:r>
          </a:p>
        </p:txBody>
      </p:sp>
    </p:spTree>
    <p:extLst>
      <p:ext uri="{BB962C8B-B14F-4D97-AF65-F5344CB8AC3E}">
        <p14:creationId xmlns:p14="http://schemas.microsoft.com/office/powerpoint/2010/main" val="2907510818"/>
      </p:ext>
    </p:extLst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&lt;Title&gt;</a:t>
            </a:r>
          </a:p>
        </p:txBody>
      </p:sp>
    </p:spTree>
    <p:extLst>
      <p:ext uri="{BB962C8B-B14F-4D97-AF65-F5344CB8AC3E}">
        <p14:creationId xmlns:p14="http://schemas.microsoft.com/office/powerpoint/2010/main" val="1005248008"/>
      </p:ext>
    </p:extLst>
  </p:cSld>
  <p:clrMapOvr>
    <a:masterClrMapping/>
  </p:clrMapOvr>
  <p:transition spd="slow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838200" y="2819401"/>
            <a:ext cx="10515600" cy="853381"/>
          </a:xfrm>
        </p:spPr>
        <p:txBody>
          <a:bodyPr/>
          <a:lstStyle>
            <a:lvl1pPr algn="ctr">
              <a:defRPr baseline="0"/>
            </a:lvl1pPr>
          </a:lstStyle>
          <a:p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470948430"/>
      </p:ext>
    </p:extLst>
  </p:cSld>
  <p:clrMapOvr>
    <a:masterClrMapping/>
  </p:clrMapOvr>
  <p:transition spd="slow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1169987"/>
            <a:ext cx="6815667" cy="4956177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169988"/>
            <a:ext cx="4011084" cy="495617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02414873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380A37-7498-4C82-BCA8-72A731C77E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26E1B9-23F5-4187-8CDE-0EC8FDFBC8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982595-419B-4797-8013-E01A1B09CC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6019D-7B6F-4C93-A77A-8CDC04FF2173}" type="datetimeFigureOut">
              <a:rPr lang="en-GB" smtClean="0"/>
              <a:t>01/03/2021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0D1728-4F79-4BD4-9572-E837EC6573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FDFBB1-2241-40FD-8856-C9FD6075C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B662-74BE-4318-989C-1584574D9F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48710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43200" y="1143000"/>
            <a:ext cx="6961717" cy="35845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754318"/>
      </p:ext>
    </p:extLst>
  </p:cSld>
  <p:clrMapOvr>
    <a:masterClrMapping/>
  </p:clrMapOvr>
  <p:transition spd="slow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127000"/>
            <a:ext cx="10972800" cy="609600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&lt;Title&gt;</a:t>
            </a:r>
          </a:p>
        </p:txBody>
      </p:sp>
    </p:spTree>
    <p:extLst>
      <p:ext uri="{BB962C8B-B14F-4D97-AF65-F5344CB8AC3E}">
        <p14:creationId xmlns:p14="http://schemas.microsoft.com/office/powerpoint/2010/main" val="861298580"/>
      </p:ext>
    </p:extLst>
  </p:cSld>
  <p:clrMapOvr>
    <a:masterClrMapping/>
  </p:clrMapOvr>
  <p:transition spd="slow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1"/>
            <a:ext cx="2743200" cy="5211763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1"/>
            <a:ext cx="8026400" cy="5211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131042"/>
      </p:ext>
    </p:extLst>
  </p:cSld>
  <p:clrMapOvr>
    <a:masterClrMapping/>
  </p:clrMapOvr>
  <p:transition spd="slow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4EB95-2D97-4166-BB64-777ED62F82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37BF61-EB82-437E-8B06-F72876D5EB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A73FD2-92B0-49AF-B49B-87A5806003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220AE-2649-46A4-A610-E6320539DD4E}" type="datetimeFigureOut">
              <a:rPr lang="en-GB" smtClean="0"/>
              <a:t>01/03/2021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A00831-39AB-41E1-8E42-FCE5C5036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CF7EB0-3906-4502-A08A-15FB0C3ED0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C62FD-9AD2-4198-9AFE-4B0925B37A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0001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60D745-131D-4175-A2E7-2809EB376B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DD3636-4038-48BB-A170-F98AF71443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A2ED0F-26A4-45CF-9E03-9F89252A1E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6019D-7B6F-4C93-A77A-8CDC04FF2173}" type="datetimeFigureOut">
              <a:rPr lang="en-GB" smtClean="0"/>
              <a:t>01/03/2021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0B615D-0234-4F94-BD72-49DD417F38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F84BA4-ED75-4AC5-B714-EE7E8091E9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B662-74BE-4318-989C-1584574D9F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7885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5FEEAC-9EC2-46EC-83A4-147525C7EC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A88A8D-2F33-4825-8009-B35AE6C953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A47135-A53D-4A5C-B54C-63367D33B9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9C9792-F20A-4696-9445-F76F8AAC4D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6019D-7B6F-4C93-A77A-8CDC04FF2173}" type="datetimeFigureOut">
              <a:rPr lang="en-GB" smtClean="0"/>
              <a:t>01/03/2021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9B54B1-F321-4F30-AFEB-3F2BFCCE47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6A5F2C-0D2B-46AF-8A05-6AC9A572A4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B662-74BE-4318-989C-1584574D9F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10162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711E42-783A-47E7-9D2F-161344B4B4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B6E9CA-9050-4B7E-B30F-18E54F7D38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1DC164-60BE-48BA-A58F-E071F45EF8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155AED8-F3E8-4CBD-BD0C-5606EF339F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0872F9E-E313-41E7-9B22-5A2207D7E5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3044A58-5CAA-49C9-AACD-F82D7D5869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6019D-7B6F-4C93-A77A-8CDC04FF2173}" type="datetimeFigureOut">
              <a:rPr lang="en-GB" smtClean="0"/>
              <a:t>01/03/2021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9881B87-BC95-4B01-8A9E-83279B4966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2779B7C-A9F4-4CEF-99F7-A4CBFECB1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B662-74BE-4318-989C-1584574D9F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01988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360E4D-7802-483C-B4E7-812DA857A5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3408E9-2570-4830-85B6-831368A08D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6019D-7B6F-4C93-A77A-8CDC04FF2173}" type="datetimeFigureOut">
              <a:rPr lang="en-GB" smtClean="0"/>
              <a:t>01/03/2021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4B8B5FD-A43B-48D8-8E1E-1416C2A414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18B768-AD8D-4A3B-9A17-5972CD2787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B662-74BE-4318-989C-1584574D9F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58841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C311F17-F5FD-44D4-803E-6678248A60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6019D-7B6F-4C93-A77A-8CDC04FF2173}" type="datetimeFigureOut">
              <a:rPr lang="en-GB" smtClean="0"/>
              <a:t>01/03/2021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A21AAB2-C078-49D0-9CF1-73555A44CF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69E249-4140-4CF5-84ED-2EA5889F7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B662-74BE-4318-989C-1584574D9F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35766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BF1999-44F4-465D-A3A3-B907BDFD3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2FA92E-F297-4518-BC31-608161B485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793649-930F-4467-A0E6-9618FDF252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1A2DEA-FE7F-4999-BA10-F37D8678B9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6019D-7B6F-4C93-A77A-8CDC04FF2173}" type="datetimeFigureOut">
              <a:rPr lang="en-GB" smtClean="0"/>
              <a:t>01/03/2021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80D150-3F3F-4F6A-A7D3-464DF07C78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E2A7EF-ACAA-408D-8E91-8F502BBD56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B662-74BE-4318-989C-1584574D9F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47982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F532FF-CECB-4CDA-816A-F829EC37BF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12361D-7CEB-4A2B-88C6-28C5C38DDD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487603-D5D3-4838-B661-63418088D7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5FA94F-9B25-4342-A231-8D2E351AB7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6019D-7B6F-4C93-A77A-8CDC04FF2173}" type="datetimeFigureOut">
              <a:rPr lang="en-GB" smtClean="0"/>
              <a:t>01/03/2021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B44F08-CC1D-4FE4-B764-CE64435561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D762F0-E0B7-4AB0-8812-5E630A6B7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B662-74BE-4318-989C-1584574D9F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39236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48E075E-5B68-41D0-897B-823CAB4B5A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94B86F-999F-4B01-981A-448BC9691B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B6472A-C78C-4DE6-95C1-05C447EF4B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56019D-7B6F-4C93-A77A-8CDC04FF2173}" type="datetimeFigureOut">
              <a:rPr lang="en-GB" smtClean="0"/>
              <a:t>01/03/2021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7BA726-8B4A-416B-9705-BB2EAD728F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8BB958-C60D-4807-A3E5-206A328BB9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EFB662-74BE-4318-989C-1584574D9F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777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2263" y="1518114"/>
            <a:ext cx="10972800" cy="4297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0" y="990600"/>
            <a:ext cx="12192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422400" y="6324600"/>
            <a:ext cx="107696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0" y="977900"/>
            <a:ext cx="12192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0" y="6324600"/>
            <a:ext cx="12192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 userDrawn="1"/>
        </p:nvSpPr>
        <p:spPr>
          <a:xfrm>
            <a:off x="101600" y="6400801"/>
            <a:ext cx="426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NEW PATHS. NEW APPROACHES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2400" y="6340277"/>
            <a:ext cx="2844800" cy="487680"/>
          </a:xfrm>
          <a:prstGeom prst="rect">
            <a:avLst/>
          </a:prstGeom>
        </p:spPr>
      </p:pic>
      <p:sp>
        <p:nvSpPr>
          <p:cNvPr id="4" name="Title Placeholder 3"/>
          <p:cNvSpPr>
            <a:spLocks noGrp="1"/>
          </p:cNvSpPr>
          <p:nvPr>
            <p:ph type="title"/>
          </p:nvPr>
        </p:nvSpPr>
        <p:spPr>
          <a:xfrm>
            <a:off x="508000" y="86420"/>
            <a:ext cx="10515600" cy="8533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&lt;Title&gt;</a:t>
            </a:r>
          </a:p>
        </p:txBody>
      </p:sp>
    </p:spTree>
    <p:extLst>
      <p:ext uri="{BB962C8B-B14F-4D97-AF65-F5344CB8AC3E}">
        <p14:creationId xmlns:p14="http://schemas.microsoft.com/office/powerpoint/2010/main" val="661237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slow">
    <p:fade/>
  </p:transition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03CE76-9662-46FD-91D1-AB25FCA42EB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74808" y="1440756"/>
            <a:ext cx="6628471" cy="465460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2400" dirty="0"/>
              <a:t>The Challenge</a:t>
            </a:r>
          </a:p>
          <a:p>
            <a:r>
              <a:rPr lang="en-GB" sz="2000" b="0" i="0" dirty="0">
                <a:solidFill>
                  <a:srgbClr val="201F1E"/>
                </a:solidFill>
                <a:effectLst/>
                <a:latin typeface="Calibri" panose="020F0502020204030204" pitchFamily="34" charset="0"/>
              </a:rPr>
              <a:t>Implementing changes to S-100 to specifically address the requirements of </a:t>
            </a:r>
            <a:r>
              <a:rPr lang="en-GB" sz="2000" b="0" i="0" dirty="0" err="1">
                <a:solidFill>
                  <a:srgbClr val="201F1E"/>
                </a:solidFill>
                <a:effectLst/>
                <a:latin typeface="Calibri" panose="020F0502020204030204" pitchFamily="34" charset="0"/>
              </a:rPr>
              <a:t>realtime</a:t>
            </a:r>
            <a:r>
              <a:rPr lang="en-GB" sz="2000" b="0" i="0" dirty="0">
                <a:solidFill>
                  <a:srgbClr val="201F1E"/>
                </a:solidFill>
                <a:effectLst/>
                <a:latin typeface="Calibri" panose="020F0502020204030204" pitchFamily="34" charset="0"/>
              </a:rPr>
              <a:t> data exchange</a:t>
            </a:r>
          </a:p>
          <a:p>
            <a:r>
              <a:rPr lang="en-GB" sz="2000" b="0" i="0" dirty="0">
                <a:solidFill>
                  <a:srgbClr val="201F1E"/>
                </a:solidFill>
                <a:effectLst/>
                <a:latin typeface="Calibri" panose="020F0502020204030204" pitchFamily="34" charset="0"/>
              </a:rPr>
              <a:t>Modifying S-100’s data encoding/streaming to enable easier integration with external frameworks.</a:t>
            </a:r>
          </a:p>
          <a:p>
            <a:r>
              <a:rPr lang="en-GB" sz="2000" b="0" i="0" dirty="0">
                <a:solidFill>
                  <a:srgbClr val="201F1E"/>
                </a:solidFill>
                <a:effectLst/>
                <a:latin typeface="Calibri" panose="020F0502020204030204" pitchFamily="34" charset="0"/>
              </a:rPr>
              <a:t>Make necessary adjustments for the </a:t>
            </a:r>
            <a:r>
              <a:rPr lang="en-GB" sz="2000" b="0" i="0" dirty="0" err="1">
                <a:solidFill>
                  <a:srgbClr val="201F1E"/>
                </a:solidFill>
                <a:effectLst/>
                <a:latin typeface="Calibri" panose="020F0502020204030204" pitchFamily="34" charset="0"/>
              </a:rPr>
              <a:t>chatracteristics</a:t>
            </a:r>
            <a:r>
              <a:rPr lang="en-GB" sz="2000" b="0" i="0" dirty="0">
                <a:solidFill>
                  <a:srgbClr val="201F1E"/>
                </a:solidFill>
                <a:effectLst/>
                <a:latin typeface="Calibri" panose="020F0502020204030204" pitchFamily="34" charset="0"/>
              </a:rPr>
              <a:t> of </a:t>
            </a:r>
            <a:r>
              <a:rPr lang="en-GB" sz="2000" b="0" i="0" dirty="0" err="1">
                <a:solidFill>
                  <a:srgbClr val="201F1E"/>
                </a:solidFill>
                <a:effectLst/>
                <a:latin typeface="Calibri" panose="020F0502020204030204" pitchFamily="34" charset="0"/>
              </a:rPr>
              <a:t>realtime</a:t>
            </a:r>
            <a:r>
              <a:rPr lang="en-GB" sz="2000" b="0" i="0" dirty="0">
                <a:solidFill>
                  <a:srgbClr val="201F1E"/>
                </a:solidFill>
                <a:effectLst/>
                <a:latin typeface="Calibri" panose="020F0502020204030204" pitchFamily="34" charset="0"/>
              </a:rPr>
              <a:t> data</a:t>
            </a:r>
          </a:p>
          <a:p>
            <a:r>
              <a:rPr lang="en-GB" sz="2000" b="0" i="0" dirty="0">
                <a:solidFill>
                  <a:srgbClr val="201F1E"/>
                </a:solidFill>
                <a:effectLst/>
                <a:latin typeface="Calibri" panose="020F0502020204030204" pitchFamily="34" charset="0"/>
              </a:rPr>
              <a:t>Focus on:</a:t>
            </a:r>
          </a:p>
          <a:p>
            <a:pPr lvl="1"/>
            <a:r>
              <a:rPr lang="en-GB" sz="1600" b="0" i="0" dirty="0">
                <a:solidFill>
                  <a:srgbClr val="201F1E"/>
                </a:solidFill>
                <a:effectLst/>
                <a:latin typeface="Calibri" panose="020F0502020204030204" pitchFamily="34" charset="0"/>
              </a:rPr>
              <a:t>How data models can be aligned</a:t>
            </a:r>
          </a:p>
          <a:p>
            <a:pPr lvl="1"/>
            <a:r>
              <a:rPr lang="en-GB" sz="1600" dirty="0">
                <a:solidFill>
                  <a:srgbClr val="201F1E"/>
                </a:solidFill>
                <a:latin typeface="Calibri" panose="020F0502020204030204" pitchFamily="34" charset="0"/>
              </a:rPr>
              <a:t>Specifying requirements for API based transfer of data</a:t>
            </a:r>
          </a:p>
          <a:p>
            <a:pPr lvl="1"/>
            <a:endParaRPr lang="en-GB" sz="1600" b="0" i="0" dirty="0">
              <a:solidFill>
                <a:srgbClr val="201F1E"/>
              </a:solidFill>
              <a:effectLst/>
              <a:latin typeface="Calibri" panose="020F0502020204030204" pitchFamily="34" charset="0"/>
            </a:endParaRPr>
          </a:p>
          <a:p>
            <a:r>
              <a:rPr lang="en-GB" sz="2000" dirty="0">
                <a:solidFill>
                  <a:srgbClr val="201F1E"/>
                </a:solidFill>
                <a:latin typeface="Calibri" panose="020F0502020204030204" pitchFamily="34" charset="0"/>
              </a:rPr>
              <a:t>Two candidate models for packaging </a:t>
            </a:r>
            <a:r>
              <a:rPr lang="en-GB" sz="2000" dirty="0" err="1">
                <a:solidFill>
                  <a:srgbClr val="201F1E"/>
                </a:solidFill>
                <a:latin typeface="Calibri" panose="020F0502020204030204" pitchFamily="34" charset="0"/>
              </a:rPr>
              <a:t>realtime</a:t>
            </a:r>
            <a:r>
              <a:rPr lang="en-GB" sz="2000" dirty="0">
                <a:solidFill>
                  <a:srgbClr val="201F1E"/>
                </a:solidFill>
                <a:latin typeface="Calibri" panose="020F0502020204030204" pitchFamily="34" charset="0"/>
              </a:rPr>
              <a:t> data, ISO63173-2 SECOM and OGC Sensor Web Enablement (SWE) framework.</a:t>
            </a:r>
          </a:p>
          <a:p>
            <a:endParaRPr lang="en-GB" sz="2000" b="0" i="0" dirty="0">
              <a:solidFill>
                <a:srgbClr val="201F1E"/>
              </a:solidFill>
              <a:effectLst/>
              <a:latin typeface="Calibri" panose="020F0502020204030204" pitchFamily="34" charset="0"/>
            </a:endParaRPr>
          </a:p>
          <a:p>
            <a:endParaRPr lang="en-GB" sz="2000" b="0" i="0" dirty="0">
              <a:solidFill>
                <a:srgbClr val="201F1E"/>
              </a:solidFill>
              <a:effectLst/>
              <a:latin typeface="Calibri" panose="020F0502020204030204" pitchFamily="34" charset="0"/>
            </a:endParaRPr>
          </a:p>
          <a:p>
            <a:endParaRPr lang="en-GB" sz="2400" dirty="0"/>
          </a:p>
          <a:p>
            <a:endParaRPr lang="en-GB" sz="24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39F9963-E26F-4854-ADC3-BB379386E627}"/>
              </a:ext>
            </a:extLst>
          </p:cNvPr>
          <p:cNvSpPr txBox="1"/>
          <p:nvPr/>
        </p:nvSpPr>
        <p:spPr>
          <a:xfrm>
            <a:off x="191991" y="238587"/>
            <a:ext cx="66509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S-100 and </a:t>
            </a:r>
            <a:r>
              <a:rPr kumimoji="0" lang="en-CA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realtime</a:t>
            </a:r>
            <a:r>
              <a:rPr kumimoji="0" lang="en-CA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data - approach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0C7D7D19-0349-4BB3-8544-3AFB6068E0B3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8558" y="3573075"/>
            <a:ext cx="4168044" cy="2337868"/>
          </a:xfrm>
          <a:prstGeom prst="rect">
            <a:avLst/>
          </a:prstGeom>
          <a:noFill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2CE8666-3384-4314-93B1-9F40CFA63256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7740" y="947057"/>
            <a:ext cx="3789680" cy="22377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45277216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1CBFEE-4E81-4B6F-9D48-E128392AFE2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62759" y="1234965"/>
            <a:ext cx="7336220" cy="4892565"/>
          </a:xfrm>
        </p:spPr>
        <p:txBody>
          <a:bodyPr>
            <a:normAutofit fontScale="85000" lnSpcReduction="20000"/>
          </a:bodyPr>
          <a:lstStyle/>
          <a:p>
            <a:r>
              <a:rPr lang="en-GB" dirty="0"/>
              <a:t>Focus on modifications to S-100 parts to complement external frameworks, without rewriting them</a:t>
            </a:r>
          </a:p>
          <a:p>
            <a:pPr lvl="1"/>
            <a:r>
              <a:rPr lang="en-GB" dirty="0"/>
              <a:t>Frameworks also under development</a:t>
            </a:r>
          </a:p>
          <a:p>
            <a:r>
              <a:rPr lang="en-GB" dirty="0"/>
              <a:t>“Standalone” (features, portrayal, quality etc)</a:t>
            </a:r>
          </a:p>
          <a:p>
            <a:r>
              <a:rPr lang="en-GB" dirty="0"/>
              <a:t>Enabled API access</a:t>
            </a:r>
          </a:p>
          <a:p>
            <a:r>
              <a:rPr lang="en-GB" dirty="0"/>
              <a:t>Key use cases in existing product specifications and maritime services</a:t>
            </a:r>
          </a:p>
          <a:p>
            <a:r>
              <a:rPr lang="en-GB" dirty="0"/>
              <a:t>Proposal to edit:</a:t>
            </a:r>
          </a:p>
          <a:p>
            <a:pPr lvl="1"/>
            <a:r>
              <a:rPr lang="en-GB" dirty="0"/>
              <a:t>Part 10b (GML Profile)</a:t>
            </a:r>
          </a:p>
          <a:p>
            <a:pPr lvl="1"/>
            <a:r>
              <a:rPr lang="en-GB" dirty="0"/>
              <a:t>Part 14 Data streaming</a:t>
            </a:r>
          </a:p>
          <a:p>
            <a:pPr lvl="1"/>
            <a:r>
              <a:rPr lang="en-GB" dirty="0"/>
              <a:t>Guidance for Product Specification developers</a:t>
            </a:r>
          </a:p>
          <a:p>
            <a:r>
              <a:rPr lang="en-GB" dirty="0"/>
              <a:t>Demonstrate with use cases</a:t>
            </a:r>
          </a:p>
          <a:p>
            <a:r>
              <a:rPr lang="en-GB" dirty="0"/>
              <a:t>Include bandwidth limited use cases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3EAECB9-5EEA-43BF-8656-D6FB89D282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70484" y="1234965"/>
            <a:ext cx="2553371" cy="183137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405D92C-39E1-4288-94F7-B2D4E0F4E1F2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5537" y="3533555"/>
            <a:ext cx="3855098" cy="25939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52758113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IIC Corp template 201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de in http://ipmsrv:101/Aboutus/Branding%20Guidelines%20v2.0.docx" id="{30608B80-49FA-4E23-A9C2-1BDE5324E8A8}" vid="{21898DE0-CE5A-4741-87B2-A5918FB0D73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151</Words>
  <Application>Microsoft Office PowerPoint</Application>
  <PresentationFormat>Widescreen</PresentationFormat>
  <Paragraphs>23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Arial</vt:lpstr>
      <vt:lpstr>Calibri</vt:lpstr>
      <vt:lpstr>Calibri Light</vt:lpstr>
      <vt:lpstr>Georgia</vt:lpstr>
      <vt:lpstr>Office Theme</vt:lpstr>
      <vt:lpstr>IIC Corp template 2011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Gridding</dc:title>
  <dc:creator>jon pritchard</dc:creator>
  <cp:lastModifiedBy>jon pritchard</cp:lastModifiedBy>
  <cp:revision>48</cp:revision>
  <dcterms:created xsi:type="dcterms:W3CDTF">2020-11-05T13:14:47Z</dcterms:created>
  <dcterms:modified xsi:type="dcterms:W3CDTF">2021-03-01T17:51:10Z</dcterms:modified>
</cp:coreProperties>
</file>