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58" r:id="rId4"/>
    <p:sldId id="279" r:id="rId5"/>
    <p:sldId id="280" r:id="rId6"/>
    <p:sldId id="261" r:id="rId7"/>
    <p:sldId id="281" r:id="rId8"/>
    <p:sldId id="262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ard Hands" initials="EH" lastIdx="1" clrIdx="0">
    <p:extLst>
      <p:ext uri="{19B8F6BF-5375-455C-9EA6-DF929625EA0E}">
        <p15:presenceInfo xmlns:p15="http://schemas.microsoft.com/office/powerpoint/2012/main" userId="S-1-5-21-2296252915-918587004-2439252473-279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50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15T11:33:43.33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230F-E3BC-4BCD-9B99-DBFBAC8099EC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002ED-D9A2-4476-A4CF-083CCCA8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9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10761" y="2024253"/>
            <a:ext cx="4570476" cy="1415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3DA6-2C1C-44C2-9982-68A752854A77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7436-8EA6-4660-A4F8-A2FB48BBB390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CF32-C3D5-4A9E-ABAE-67502050A30F}" type="datetime1">
              <a:rPr lang="en-US" smtClean="0"/>
              <a:t>12/20/2021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1041-5FB7-42A8-8D2F-3FF91F7D37E8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308" y="1523"/>
            <a:ext cx="943355" cy="9403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40308" cy="18882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4DC2-F9C5-4486-B800-983FE334E7A8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2780" y="237185"/>
            <a:ext cx="9346438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3208" y="2396235"/>
            <a:ext cx="10395585" cy="3872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91634" y="6446122"/>
            <a:ext cx="280924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8DE6-7144-4746-8883-0AD861817266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470"/>
              </a:lnSpc>
              <a:spcBef>
                <a:spcPts val="100"/>
              </a:spcBef>
            </a:pPr>
            <a:r>
              <a:rPr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S-100WG</a:t>
            </a:r>
            <a:r>
              <a:rPr lang="nb-NO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5470"/>
              </a:lnSpc>
            </a:pP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DQWG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53000" y="3505200"/>
            <a:ext cx="30480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b-NO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Agenda item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-3.8</a:t>
            </a:r>
            <a:endParaRPr lang="nb-NO" sz="24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nb-NO" sz="24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90644" y="0"/>
            <a:ext cx="3438144" cy="1146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52216" y="4572000"/>
            <a:ext cx="5715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dirty="0" smtClean="0"/>
          </a:p>
          <a:p>
            <a:pPr algn="ctr"/>
            <a:r>
              <a:rPr lang="nb-NO" sz="2000" spc="-10" dirty="0">
                <a:latin typeface="Arial" panose="020B0604020202020204" pitchFamily="34" charset="0"/>
                <a:cs typeface="Arial" panose="020B0604020202020204" pitchFamily="34" charset="0"/>
              </a:rPr>
              <a:t>Edward </a:t>
            </a:r>
            <a:r>
              <a:rPr lang="nb-NO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Hands</a:t>
            </a:r>
            <a:r>
              <a:rPr lang="nb-NO" sz="2000" spc="-10" dirty="0">
                <a:latin typeface="Arial" panose="020B0604020202020204" pitchFamily="34" charset="0"/>
                <a:cs typeface="Arial" panose="020B0604020202020204" pitchFamily="34" charset="0"/>
              </a:rPr>
              <a:t>, Chair DQWG</a:t>
            </a:r>
            <a:endParaRPr lang="en-US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4648200" y="6381442"/>
            <a:ext cx="2852674" cy="247958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190343"/>
            <a:ext cx="64484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DQWG</a:t>
            </a:r>
            <a:r>
              <a:rPr lang="nb-NO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Updates</a:t>
            </a:r>
            <a:br>
              <a:rPr lang="nb-NO" b="1" spc="-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b="1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880616" y="664774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New Chair and Vice Chair </a:t>
            </a:r>
            <a:r>
              <a:rPr lang="en-US" sz="2400" dirty="0" smtClean="0"/>
              <a:t>appointed</a:t>
            </a:r>
            <a:r>
              <a:rPr lang="nb-NO" sz="2400" dirty="0" smtClean="0"/>
              <a:t> May 2021</a:t>
            </a:r>
          </a:p>
          <a:p>
            <a:endParaRPr lang="nb-NO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483103" y="1356079"/>
            <a:ext cx="4669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Chair: Edward Hands (NO)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Vice Chair : Lingzhi Wu (CN)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5920" y="2201895"/>
            <a:ext cx="11511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DQWG 16 meeting held by VTC 9-10 February </a:t>
            </a:r>
            <a:r>
              <a:rPr lang="nb-NO" sz="2400" dirty="0" smtClean="0"/>
              <a:t>2021.</a:t>
            </a: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46 delegates representing 18 Member States -Brazil, Canada, China, Denmark, Finland, France, Germany, India, Indonesia, Italy, Japan, Netherlands, Norway, Portugal, South Africa, Sweden, United Kingdom and United States,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2 representatives of the RENCs (IC-ENC, PRIMAR),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7 expert contributors (IEHG, ISO, NWIC, Portolan Science, SevenCs, Teledyne-Caris and University of New Hampshire)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2 stakeholders (CSMART, INTERTANKO).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2 representatives the IHO </a:t>
            </a:r>
            <a:r>
              <a:rPr lang="en-GB" sz="2400" dirty="0" smtClean="0"/>
              <a:t>Secretariat.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Next meeting – February 8-10, 2022  Monaco/VTC hybrid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5"/>
          </p:nvPr>
        </p:nvSpPr>
        <p:spPr>
          <a:xfrm>
            <a:off x="4114800" y="6425564"/>
            <a:ext cx="3037840" cy="196215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30923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466597"/>
            <a:ext cx="4462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DQWG Terms of Reference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66800" y="1143000"/>
            <a:ext cx="10627615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cs typeface="Arial"/>
              </a:rPr>
              <a:t>Overall</a:t>
            </a:r>
            <a:r>
              <a:rPr sz="2400" spc="5" dirty="0">
                <a:cs typeface="Arial"/>
              </a:rPr>
              <a:t> </a:t>
            </a:r>
            <a:r>
              <a:rPr sz="2400" dirty="0">
                <a:cs typeface="Arial"/>
              </a:rPr>
              <a:t>Objective:</a:t>
            </a:r>
            <a:r>
              <a:rPr sz="2400" spc="-55" dirty="0">
                <a:cs typeface="Arial"/>
              </a:rPr>
              <a:t> </a:t>
            </a:r>
            <a:r>
              <a:rPr sz="2400" spc="-135" dirty="0">
                <a:cs typeface="Arial"/>
              </a:rPr>
              <a:t>To</a:t>
            </a:r>
            <a:r>
              <a:rPr sz="2400" spc="-10" dirty="0">
                <a:cs typeface="Arial"/>
              </a:rPr>
              <a:t> </a:t>
            </a:r>
            <a:r>
              <a:rPr sz="2400" spc="-5" dirty="0">
                <a:cs typeface="Arial"/>
              </a:rPr>
              <a:t>ensure</a:t>
            </a:r>
            <a:r>
              <a:rPr sz="2400" spc="15" dirty="0">
                <a:cs typeface="Arial"/>
              </a:rPr>
              <a:t> </a:t>
            </a:r>
            <a:r>
              <a:rPr sz="2400" dirty="0">
                <a:cs typeface="Arial"/>
              </a:rPr>
              <a:t>that</a:t>
            </a:r>
            <a:r>
              <a:rPr sz="2400" spc="-15" dirty="0">
                <a:cs typeface="Arial"/>
              </a:rPr>
              <a:t> </a:t>
            </a:r>
            <a:r>
              <a:rPr sz="2400" dirty="0">
                <a:cs typeface="Arial"/>
              </a:rPr>
              <a:t>the </a:t>
            </a:r>
            <a:r>
              <a:rPr sz="2400" spc="-5" dirty="0">
                <a:cs typeface="Arial"/>
              </a:rPr>
              <a:t>data</a:t>
            </a:r>
            <a:r>
              <a:rPr sz="2400" spc="5" dirty="0">
                <a:cs typeface="Arial"/>
              </a:rPr>
              <a:t> </a:t>
            </a:r>
            <a:r>
              <a:rPr sz="2400" spc="-5" dirty="0">
                <a:cs typeface="Arial"/>
              </a:rPr>
              <a:t>quality</a:t>
            </a:r>
            <a:r>
              <a:rPr sz="2400" spc="15" dirty="0">
                <a:cs typeface="Arial"/>
              </a:rPr>
              <a:t> </a:t>
            </a:r>
            <a:r>
              <a:rPr sz="2400" dirty="0">
                <a:cs typeface="Arial"/>
              </a:rPr>
              <a:t>aspects </a:t>
            </a:r>
            <a:r>
              <a:rPr sz="2400" spc="-5" dirty="0">
                <a:cs typeface="Arial"/>
              </a:rPr>
              <a:t>are </a:t>
            </a:r>
            <a:r>
              <a:rPr sz="2400" dirty="0">
                <a:cs typeface="Arial"/>
              </a:rPr>
              <a:t> </a:t>
            </a:r>
            <a:r>
              <a:rPr sz="2400" spc="-5" dirty="0">
                <a:cs typeface="Arial"/>
              </a:rPr>
              <a:t>addressed</a:t>
            </a:r>
            <a:r>
              <a:rPr sz="2400" spc="25" dirty="0">
                <a:cs typeface="Arial"/>
              </a:rPr>
              <a:t> </a:t>
            </a:r>
            <a:r>
              <a:rPr sz="2400" dirty="0">
                <a:cs typeface="Arial"/>
              </a:rPr>
              <a:t>in</a:t>
            </a:r>
            <a:r>
              <a:rPr sz="2400" spc="-5" dirty="0">
                <a:cs typeface="Arial"/>
              </a:rPr>
              <a:t> </a:t>
            </a:r>
            <a:r>
              <a:rPr sz="2400" dirty="0">
                <a:cs typeface="Arial"/>
              </a:rPr>
              <a:t>an</a:t>
            </a:r>
            <a:r>
              <a:rPr sz="2400" spc="5" dirty="0">
                <a:cs typeface="Arial"/>
              </a:rPr>
              <a:t> </a:t>
            </a:r>
            <a:r>
              <a:rPr sz="2400" spc="-5" dirty="0">
                <a:cs typeface="Arial"/>
              </a:rPr>
              <a:t>appropriate</a:t>
            </a:r>
            <a:r>
              <a:rPr sz="2400" spc="30" dirty="0">
                <a:cs typeface="Arial"/>
              </a:rPr>
              <a:t> </a:t>
            </a:r>
            <a:r>
              <a:rPr sz="2400" spc="-5" dirty="0">
                <a:cs typeface="Arial"/>
              </a:rPr>
              <a:t>and</a:t>
            </a:r>
            <a:r>
              <a:rPr sz="2400" spc="15" dirty="0">
                <a:cs typeface="Arial"/>
              </a:rPr>
              <a:t> </a:t>
            </a:r>
            <a:r>
              <a:rPr sz="2400" spc="-5" dirty="0">
                <a:cs typeface="Arial"/>
              </a:rPr>
              <a:t>harmonized</a:t>
            </a:r>
            <a:r>
              <a:rPr sz="2400" spc="25" dirty="0">
                <a:cs typeface="Arial"/>
              </a:rPr>
              <a:t> </a:t>
            </a:r>
            <a:r>
              <a:rPr sz="2400" spc="-5" dirty="0">
                <a:cs typeface="Arial"/>
              </a:rPr>
              <a:t>way</a:t>
            </a:r>
            <a:r>
              <a:rPr sz="2400" spc="5" dirty="0">
                <a:cs typeface="Arial"/>
              </a:rPr>
              <a:t> </a:t>
            </a:r>
            <a:r>
              <a:rPr sz="2400" dirty="0">
                <a:cs typeface="Arial"/>
              </a:rPr>
              <a:t>for </a:t>
            </a:r>
            <a:r>
              <a:rPr sz="2400" spc="-5" dirty="0">
                <a:cs typeface="Arial"/>
              </a:rPr>
              <a:t>all</a:t>
            </a:r>
            <a:r>
              <a:rPr sz="2400" spc="10" dirty="0">
                <a:cs typeface="Arial"/>
              </a:rPr>
              <a:t> </a:t>
            </a:r>
            <a:r>
              <a:rPr sz="2400" dirty="0">
                <a:cs typeface="Arial"/>
              </a:rPr>
              <a:t>S-100 </a:t>
            </a:r>
            <a:r>
              <a:rPr sz="2400" spc="-655" dirty="0">
                <a:cs typeface="Arial"/>
              </a:rPr>
              <a:t> </a:t>
            </a:r>
            <a:r>
              <a:rPr sz="2400" spc="-5" dirty="0">
                <a:cs typeface="Arial"/>
              </a:rPr>
              <a:t>based</a:t>
            </a:r>
            <a:r>
              <a:rPr sz="2400" spc="10" dirty="0">
                <a:cs typeface="Arial"/>
              </a:rPr>
              <a:t> </a:t>
            </a:r>
            <a:r>
              <a:rPr sz="2400" spc="-5" dirty="0">
                <a:cs typeface="Arial"/>
              </a:rPr>
              <a:t>product</a:t>
            </a:r>
            <a:r>
              <a:rPr sz="2400" spc="5" dirty="0">
                <a:cs typeface="Arial"/>
              </a:rPr>
              <a:t> </a:t>
            </a:r>
            <a:r>
              <a:rPr sz="2400" spc="-5" dirty="0">
                <a:cs typeface="Arial"/>
              </a:rPr>
              <a:t>specifications.</a:t>
            </a:r>
            <a:endParaRPr sz="2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400" dirty="0"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5" dirty="0">
                <a:cs typeface="Arial"/>
              </a:rPr>
              <a:t>Tasks</a:t>
            </a:r>
            <a:r>
              <a:rPr sz="2400" spc="-45" dirty="0" smtClean="0">
                <a:cs typeface="Arial"/>
              </a:rPr>
              <a:t>:</a:t>
            </a:r>
            <a:endParaRPr lang="nb-NO" sz="2400" spc="-45" dirty="0" smtClean="0">
              <a:cs typeface="Arial"/>
            </a:endParaRP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Develop and maintain a data quality checklist for product specification developers. 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Review S-100 based product specifications for DQ elements.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Monitor developments of ISO and other international standards for DQ aspects. 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Provide guidance to HOs on DQ elements.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Provide data quality educational material for the use of mariners.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Review appropriate methodology for the display of quality information to product specification developers.</a:t>
            </a:r>
          </a:p>
          <a:p>
            <a:pPr marL="527050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Propose new data quality topics for consideration by HSSC.</a:t>
            </a:r>
            <a:endParaRPr sz="2400" dirty="0"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4191000" y="6400800"/>
            <a:ext cx="3037840" cy="228600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mtClean="0"/>
              <a:t>S-100WG6, Monaco, 10-14 January 2022</a:t>
            </a:r>
            <a:endParaRPr lang="en-US"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275779"/>
            <a:ext cx="37553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Data Quality Checklist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4419600" y="6446123"/>
            <a:ext cx="3081274" cy="183278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918462"/>
            <a:ext cx="1104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S-97 IHO Guidelines for </a:t>
            </a:r>
            <a:r>
              <a:rPr lang="en-US" sz="2400" dirty="0" smtClean="0"/>
              <a:t>Creating</a:t>
            </a:r>
            <a:r>
              <a:rPr lang="nb-NO" sz="2400" dirty="0" smtClean="0"/>
              <a:t> S-100 Product Specifications ( Ed.1.0.0 June 2020) Part C Data </a:t>
            </a:r>
            <a:r>
              <a:rPr lang="en-US" sz="2400" dirty="0" smtClean="0"/>
              <a:t>Quality - </a:t>
            </a:r>
            <a:r>
              <a:rPr lang="nb-NO" sz="2400" dirty="0" smtClean="0"/>
              <a:t>based upon the </a:t>
            </a:r>
            <a:r>
              <a:rPr lang="en-GB" sz="2400" dirty="0" smtClean="0"/>
              <a:t>Data </a:t>
            </a:r>
            <a:r>
              <a:rPr lang="en-GB" sz="2400" dirty="0"/>
              <a:t>Quality checklist that was created by the </a:t>
            </a:r>
            <a:r>
              <a:rPr lang="en-GB" sz="2400" dirty="0" smtClean="0"/>
              <a:t>DQWG.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10 recommendations </a:t>
            </a:r>
            <a:r>
              <a:rPr lang="en-GB" sz="2400" dirty="0"/>
              <a:t>for the development of S-1xx based Product Specifications.</a:t>
            </a:r>
            <a:r>
              <a:rPr lang="nb-NO" sz="2400" dirty="0" smtClean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514600"/>
            <a:ext cx="4191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Completness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Conceptual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Domain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Format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Topological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Positional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Thematic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Temporal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Aggregation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546338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ISO 19157 , Geographic Information – Data Quality</a:t>
            </a:r>
          </a:p>
        </p:txBody>
      </p:sp>
    </p:spTree>
    <p:extLst>
      <p:ext uri="{BB962C8B-B14F-4D97-AF65-F5344CB8AC3E}">
        <p14:creationId xmlns:p14="http://schemas.microsoft.com/office/powerpoint/2010/main" val="13406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186688" y="1344295"/>
            <a:ext cx="956437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469265" algn="l"/>
                <a:tab pos="469900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4419600" y="6477000"/>
            <a:ext cx="3048000" cy="228600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  <p:sp>
        <p:nvSpPr>
          <p:cNvPr id="7" name="Rectangle 6"/>
          <p:cNvSpPr/>
          <p:nvPr/>
        </p:nvSpPr>
        <p:spPr>
          <a:xfrm>
            <a:off x="2057400" y="487473"/>
            <a:ext cx="944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spc="-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Review S-100 Based Product Specifications For DQ Elements</a:t>
            </a:r>
            <a:endParaRPr lang="en-US" sz="2400" b="1" spc="-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80120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5" dirty="0" smtClean="0">
                <a:cs typeface="Arial"/>
              </a:rPr>
              <a:t>Primary objective of the DQWG.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5" dirty="0" smtClean="0">
                <a:cs typeface="Arial"/>
              </a:rPr>
              <a:t>A cross check matrix tool is available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5" dirty="0" smtClean="0">
                <a:cs typeface="Arial"/>
              </a:rPr>
              <a:t>A subWG has been established and  a review of published Product Specifications  is under way.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5" dirty="0" smtClean="0">
                <a:cs typeface="Arial"/>
              </a:rPr>
              <a:t>Results will be shared once ready. </a:t>
            </a:r>
            <a:endParaRPr lang="en-US" sz="2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697" y="2998792"/>
            <a:ext cx="6658605" cy="337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494" y="279965"/>
            <a:ext cx="94900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To Hydrographic Offices On DQ Aspects</a:t>
            </a:r>
            <a:endParaRPr lang="en-US" b="1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4648200" y="6400800"/>
            <a:ext cx="2885440" cy="228600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  <p:sp>
        <p:nvSpPr>
          <p:cNvPr id="10" name="TextBox 9"/>
          <p:cNvSpPr txBox="1"/>
          <p:nvPr/>
        </p:nvSpPr>
        <p:spPr>
          <a:xfrm>
            <a:off x="955548" y="662121"/>
            <a:ext cx="110230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0" indent="-514350"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 marL="12700"/>
            <a:r>
              <a:rPr lang="nb-NO" sz="2400" b="1" dirty="0" smtClean="0"/>
              <a:t>Feature Catalogues</a:t>
            </a:r>
            <a:endParaRPr lang="nb-NO" sz="2400" b="1" dirty="0"/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 smtClean="0"/>
              <a:t>Conversion </a:t>
            </a:r>
            <a:r>
              <a:rPr lang="nb-NO" sz="2400" dirty="0"/>
              <a:t>tool </a:t>
            </a:r>
            <a:r>
              <a:rPr lang="nb-NO" sz="2400" dirty="0" smtClean="0"/>
              <a:t>developed </a:t>
            </a:r>
            <a:r>
              <a:rPr lang="nb-NO" sz="2400" dirty="0"/>
              <a:t>by NOAA to translate Feature </a:t>
            </a:r>
            <a:r>
              <a:rPr lang="nb-NO" sz="2400" dirty="0" smtClean="0"/>
              <a:t>Catalogues </a:t>
            </a:r>
            <a:r>
              <a:rPr lang="nb-NO" sz="2400" dirty="0"/>
              <a:t>to Excel </a:t>
            </a:r>
            <a:r>
              <a:rPr lang="nb-NO" sz="2400" dirty="0" smtClean="0"/>
              <a:t>format</a:t>
            </a:r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 smtClean="0"/>
              <a:t>               - Mandatory items – Normal text</a:t>
            </a:r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 smtClean="0"/>
              <a:t>               </a:t>
            </a:r>
            <a:r>
              <a:rPr lang="nb-NO" sz="2400" dirty="0"/>
              <a:t>- Optional items – </a:t>
            </a:r>
            <a:r>
              <a:rPr lang="nb-NO" sz="2400" b="1" i="1" dirty="0"/>
              <a:t>Italic text </a:t>
            </a:r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/>
              <a:t>DQWG </a:t>
            </a:r>
            <a:r>
              <a:rPr lang="nb-NO" sz="2400" dirty="0" smtClean="0"/>
              <a:t>crosscheck </a:t>
            </a:r>
            <a:r>
              <a:rPr lang="nb-NO" sz="2400" dirty="0"/>
              <a:t>different feature classes </a:t>
            </a:r>
            <a:r>
              <a:rPr lang="nb-NO" sz="2400" dirty="0" smtClean="0"/>
              <a:t>and highlight potential in</a:t>
            </a:r>
            <a:r>
              <a:rPr lang="en-US" sz="2400" dirty="0" err="1" smtClean="0"/>
              <a:t>teroperability</a:t>
            </a:r>
            <a:r>
              <a:rPr lang="en-US" sz="2400" dirty="0" smtClean="0"/>
              <a:t> issues.</a:t>
            </a:r>
            <a:endParaRPr lang="nb-NO" sz="2400" dirty="0"/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/>
              <a:t>Intial plan to await S-101 FC Ed 1.1.0</a:t>
            </a:r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en-US" sz="2400" dirty="0"/>
              <a:t>Review work will  begin on version 1.0.2 of the feature catalogue. (Stable Baseline)</a:t>
            </a:r>
          </a:p>
          <a:p>
            <a:pPr marL="527050" indent="-514350">
              <a:buFont typeface="Arial" panose="020B0604020202020204" pitchFamily="34" charset="0"/>
              <a:buChar char="•"/>
            </a:pPr>
            <a:r>
              <a:rPr lang="nb-NO" sz="2400" dirty="0"/>
              <a:t>A subWG will be establisehd to work on this </a:t>
            </a:r>
            <a:r>
              <a:rPr lang="nb-NO" sz="2400" dirty="0" smtClean="0"/>
              <a:t>review.</a:t>
            </a:r>
            <a:endParaRPr lang="nb-NO" sz="2400" dirty="0"/>
          </a:p>
          <a:p>
            <a:pPr marL="12700"/>
            <a:endParaRPr lang="en-US" sz="2400" b="1" dirty="0" smtClean="0"/>
          </a:p>
          <a:p>
            <a:pPr marL="12700"/>
            <a:r>
              <a:rPr lang="nb-NO" sz="2400" b="1" dirty="0" smtClean="0"/>
              <a:t>Survey </a:t>
            </a:r>
            <a:r>
              <a:rPr lang="nb-NO" sz="2400" b="1" dirty="0"/>
              <a:t>to ZOC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SubWG in prosess of drafting a </a:t>
            </a:r>
            <a:r>
              <a:rPr lang="en-US" sz="2400" dirty="0" smtClean="0"/>
              <a:t>guidance</a:t>
            </a:r>
            <a:r>
              <a:rPr lang="nb-NO" sz="2400" dirty="0" smtClean="0"/>
              <a:t> document fot the </a:t>
            </a:r>
            <a:r>
              <a:rPr lang="en-US" sz="2400" dirty="0" smtClean="0"/>
              <a:t>population</a:t>
            </a:r>
            <a:r>
              <a:rPr lang="nb-NO" sz="2400" dirty="0" smtClean="0"/>
              <a:t> of CATZOC /</a:t>
            </a:r>
            <a:r>
              <a:rPr lang="nb-NO" sz="2400" dirty="0" err="1" smtClean="0"/>
              <a:t>QoDB</a:t>
            </a:r>
            <a:r>
              <a:rPr lang="nb-NO" sz="2400" dirty="0" smtClean="0"/>
              <a:t> Values from S-44 Survey Data.</a:t>
            </a:r>
          </a:p>
          <a:p>
            <a:endParaRPr lang="nb-NO" sz="2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621230"/>
            <a:ext cx="949007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dirty="0" smtClean="0">
                <a:latin typeface="+mj-lt"/>
              </a:rPr>
              <a:t>Data Quality Educational Material</a:t>
            </a:r>
            <a:br>
              <a:rPr lang="en-GB" b="1" dirty="0" smtClean="0">
                <a:latin typeface="+mj-lt"/>
              </a:rPr>
            </a:br>
            <a:r>
              <a:rPr lang="en-GB" b="1" dirty="0">
                <a:latin typeface="+mj-lt"/>
              </a:rPr>
              <a:t/>
            </a:r>
            <a:br>
              <a:rPr lang="en-GB" b="1" dirty="0">
                <a:latin typeface="+mj-lt"/>
              </a:rPr>
            </a:br>
            <a:endParaRPr lang="en-GB" spc="-5" dirty="0">
              <a:latin typeface="+mj-l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5"/>
          </p:nvPr>
        </p:nvSpPr>
        <p:spPr>
          <a:xfrm>
            <a:off x="4572000" y="6400800"/>
            <a:ext cx="2885440" cy="228600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  <p:sp>
        <p:nvSpPr>
          <p:cNvPr id="7" name="TextBox 6"/>
          <p:cNvSpPr txBox="1"/>
          <p:nvPr/>
        </p:nvSpPr>
        <p:spPr>
          <a:xfrm>
            <a:off x="1504440" y="1708647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S-67: Mariners guide to the Accuracy of Depth Information in Electronic Navigational Charts (Ed 1.1.0 October 2020) – translated into </a:t>
            </a:r>
            <a:r>
              <a:rPr lang="nb-NO" sz="2400" dirty="0"/>
              <a:t>F</a:t>
            </a:r>
            <a:r>
              <a:rPr lang="nb-NO" sz="2400" dirty="0" smtClean="0"/>
              <a:t>rench and Chinese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Proposal from </a:t>
            </a:r>
            <a:r>
              <a:rPr lang="nb-NO" sz="2400" dirty="0"/>
              <a:t>ENCWG Chair to incorporate guidance on </a:t>
            </a:r>
            <a:r>
              <a:rPr lang="en-US" sz="2400" dirty="0"/>
              <a:t>ENC generalization, over-scaling and safety checking functions in ECDIS into S-67 – New </a:t>
            </a:r>
            <a:r>
              <a:rPr lang="en-US" sz="2400" dirty="0" smtClean="0"/>
              <a:t>Name.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Proposal to be considered at DQWG 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60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1154" y="237185"/>
            <a:ext cx="91649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dirty="0" smtClean="0"/>
              <a:t>Methodology for the Display of Quality Information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84045" cy="1888489"/>
            <a:chOff x="0" y="0"/>
            <a:chExt cx="1884045" cy="18884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308" y="1523"/>
              <a:ext cx="943355" cy="9403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40308" cy="1888236"/>
            </a:xfrm>
            <a:prstGeom prst="rect">
              <a:avLst/>
            </a:prstGeom>
          </p:spPr>
        </p:pic>
      </p:grpSp>
      <p:sp>
        <p:nvSpPr>
          <p:cNvPr id="9" name="Footer Placeholder 8"/>
          <p:cNvSpPr>
            <a:spLocks noGrp="1"/>
          </p:cNvSpPr>
          <p:nvPr>
            <p:ph type="ftr" sz="quarter" idx="5"/>
          </p:nvPr>
        </p:nvSpPr>
        <p:spPr>
          <a:xfrm>
            <a:off x="4572000" y="6477000"/>
            <a:ext cx="2928874" cy="165337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dirty="0" smtClean="0"/>
              <a:t>S-100WG6, Monaco, 10-14 January 2022</a:t>
            </a:r>
            <a:endParaRPr lang="en-US" spc="-5" dirty="0"/>
          </a:p>
        </p:txBody>
      </p:sp>
      <p:sp>
        <p:nvSpPr>
          <p:cNvPr id="10" name="Rectangle 9"/>
          <p:cNvSpPr/>
          <p:nvPr/>
        </p:nvSpPr>
        <p:spPr>
          <a:xfrm>
            <a:off x="1453959" y="1524000"/>
            <a:ext cx="91649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Arial Unicode MS"/>
              </a:rPr>
              <a:t>DQWG have been working to develop </a:t>
            </a:r>
            <a:r>
              <a:rPr lang="en-GB" sz="2400" dirty="0" smtClean="0">
                <a:ea typeface="Arial Unicode MS"/>
              </a:rPr>
              <a:t>proposals </a:t>
            </a:r>
            <a:r>
              <a:rPr lang="en-GB" sz="2400" dirty="0" smtClean="0">
                <a:ea typeface="Arial Unicode MS"/>
              </a:rPr>
              <a:t>for the </a:t>
            </a:r>
            <a:r>
              <a:rPr lang="en-GB" sz="2400" dirty="0" smtClean="0">
                <a:ea typeface="Arial Unicode MS"/>
              </a:rPr>
              <a:t>portrayal </a:t>
            </a:r>
            <a:r>
              <a:rPr lang="en-GB" sz="2400" dirty="0" smtClean="0">
                <a:ea typeface="Arial Unicode MS"/>
              </a:rPr>
              <a:t>of quality of bathymetric data.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Arial Unicode MS"/>
              </a:rPr>
              <a:t>Implementation by </a:t>
            </a:r>
            <a:r>
              <a:rPr lang="en-GB" sz="2400" dirty="0" smtClean="0">
                <a:ea typeface="Arial Unicode MS"/>
              </a:rPr>
              <a:t>S-101PT </a:t>
            </a:r>
            <a:r>
              <a:rPr lang="en-GB" sz="2400" dirty="0" smtClean="0">
                <a:ea typeface="Arial Unicode MS"/>
              </a:rPr>
              <a:t>Portrayal subWG</a:t>
            </a:r>
            <a:r>
              <a:rPr lang="en-GB" sz="2400" dirty="0" smtClean="0">
                <a:ea typeface="Arial Unicode MS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Existing S-52 CATZOC portrayal to be </a:t>
            </a:r>
            <a:r>
              <a:rPr lang="en-US" sz="2400" dirty="0"/>
              <a:t>maintain </a:t>
            </a:r>
            <a:r>
              <a:rPr lang="en-US" sz="2400" dirty="0" smtClean="0"/>
              <a:t>during </a:t>
            </a:r>
            <a:r>
              <a:rPr lang="en-US" sz="2400" dirty="0"/>
              <a:t>DF-ECDIS ‘transition’ </a:t>
            </a:r>
            <a:r>
              <a:rPr lang="en-US" sz="2400" dirty="0" smtClean="0"/>
              <a:t>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Development of new </a:t>
            </a:r>
            <a:r>
              <a:rPr lang="en-US" sz="2400" dirty="0"/>
              <a:t>portrayal and </a:t>
            </a:r>
            <a:r>
              <a:rPr lang="en-US" sz="2400" dirty="0" smtClean="0"/>
              <a:t>functionalities for depicting quality of bathymetric data is a priority.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sz="200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654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Unicode MS</vt:lpstr>
      <vt:lpstr>Calibri</vt:lpstr>
      <vt:lpstr>Times New Roman</vt:lpstr>
      <vt:lpstr>Office Theme</vt:lpstr>
      <vt:lpstr>S-100WG6 DQWG Report</vt:lpstr>
      <vt:lpstr>DQWG Updates </vt:lpstr>
      <vt:lpstr>DQWG Terms of Reference</vt:lpstr>
      <vt:lpstr>Data Quality Checklist</vt:lpstr>
      <vt:lpstr>PowerPoint Presentation</vt:lpstr>
      <vt:lpstr>Guidance To Hydrographic Offices On DQ Aspects</vt:lpstr>
      <vt:lpstr>Data Quality Educational Material  </vt:lpstr>
      <vt:lpstr>Methodology for the Display of Quality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Broekman, R, CZSK/OPS/HYD/KCG&amp;G</dc:creator>
  <cp:lastModifiedBy>Edward Hands</cp:lastModifiedBy>
  <cp:revision>38</cp:revision>
  <dcterms:created xsi:type="dcterms:W3CDTF">2021-12-15T07:23:24Z</dcterms:created>
  <dcterms:modified xsi:type="dcterms:W3CDTF">2021-12-20T09:16:00Z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2021-12-15T00:00:00Z</vt:filetime>
  </property>
</Properties>
</file>