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76" r:id="rId2"/>
    <p:sldId id="304" r:id="rId3"/>
    <p:sldId id="278" r:id="rId4"/>
    <p:sldId id="310" r:id="rId5"/>
    <p:sldId id="279" r:id="rId6"/>
    <p:sldId id="288" r:id="rId7"/>
    <p:sldId id="296" r:id="rId8"/>
    <p:sldId id="298" r:id="rId9"/>
    <p:sldId id="299" r:id="rId10"/>
    <p:sldId id="311" r:id="rId11"/>
    <p:sldId id="301" r:id="rId12"/>
    <p:sldId id="302" r:id="rId13"/>
    <p:sldId id="303" r:id="rId14"/>
    <p:sldId id="280" r:id="rId15"/>
    <p:sldId id="289" r:id="rId16"/>
    <p:sldId id="292" r:id="rId17"/>
    <p:sldId id="293" r:id="rId18"/>
    <p:sldId id="295" r:id="rId19"/>
    <p:sldId id="281" r:id="rId20"/>
    <p:sldId id="285" r:id="rId21"/>
    <p:sldId id="284" r:id="rId22"/>
    <p:sldId id="282" r:id="rId23"/>
    <p:sldId id="291" r:id="rId24"/>
    <p:sldId id="283" r:id="rId25"/>
    <p:sldId id="306" r:id="rId26"/>
  </p:sldIdLst>
  <p:sldSz cx="12192000" cy="6858000"/>
  <p:notesSz cx="6858000" cy="9144000"/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03FA68-11A8-402B-8554-D89AF3C0A0E3}" type="datetimeFigureOut">
              <a:rPr lang="da-DK" smtClean="0"/>
              <a:t>07-12-2022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21B6E8-EFEF-4939-A0CD-B90794437EE3}" type="slidenum">
              <a:rPr lang="da-DK" smtClean="0"/>
              <a:t>‹#›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9212466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Jonathan Pritchard diagram – different elements and types of validation</a:t>
            </a:r>
          </a:p>
          <a:p>
            <a:r>
              <a:rPr lang="en-US" dirty="0"/>
              <a:t>S-100 Framework at the top</a:t>
            </a:r>
          </a:p>
          <a:p>
            <a:r>
              <a:rPr lang="en-US" dirty="0"/>
              <a:t>2 Product Specifications (could be more) and their Feature Catalogues and DCEGs</a:t>
            </a:r>
          </a:p>
          <a:p>
            <a:r>
              <a:rPr lang="en-US" dirty="0"/>
              <a:t>Then Datasets made from these FC/ DCEG combinations</a:t>
            </a:r>
          </a:p>
          <a:p>
            <a:r>
              <a:rPr lang="en-US" dirty="0"/>
              <a:t>Notice there are dashed lines and arrows – these are the different types of validation which we will discuss next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4AA3-6AC0-45B5-BEDA-D99360BF7CA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236461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 route has been plotted through the region and the S-102 data overlaid on ENC polygons and features. As part of this testing, a number of tests were run, including sanity tests of values, formats, HDF5 formatting and metadata examinations of coverage and grids. </a:t>
            </a:r>
          </a:p>
          <a:p>
            <a:r>
              <a:rPr lang="en-US" dirty="0"/>
              <a:t>In order to experiment with cross-product validation the depths in the ENC (as defined by the S-101 depth areas and </a:t>
            </a:r>
            <a:r>
              <a:rPr lang="en-US" dirty="0" err="1"/>
              <a:t>valueOfSounding</a:t>
            </a:r>
            <a:r>
              <a:rPr lang="en-US" dirty="0"/>
              <a:t> attributes were cross referenced against the 500k depth value points in the S-102 dataset. This involved using the rectangular extents of each S-102 point (as described in the previous section using linear interpolation) against </a:t>
            </a:r>
            <a:r>
              <a:rPr lang="en-US" dirty="0" err="1"/>
              <a:t>DepthArea</a:t>
            </a:r>
            <a:r>
              <a:rPr lang="en-US" dirty="0"/>
              <a:t> polygons and features with value of sounding value</a:t>
            </a:r>
            <a:endParaRPr lang="da-DK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424AA3-6AC0-45B5-BEDA-D99360BF7CA7}" type="slidenum">
              <a:rPr kumimoji="0" lang="da-DK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da-DK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38525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iff"/><Relationship Id="rId2" Type="http://schemas.openxmlformats.org/officeDocument/2006/relationships/image" Target="../media/image2.tif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1319" y="0"/>
            <a:ext cx="3437937" cy="1145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53211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3577204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  <p:grpSp>
        <p:nvGrpSpPr>
          <p:cNvPr id="7" name="Group 6"/>
          <p:cNvGrpSpPr/>
          <p:nvPr/>
        </p:nvGrpSpPr>
        <p:grpSpPr>
          <a:xfrm>
            <a:off x="-2" y="0"/>
            <a:ext cx="1884105" cy="1887824"/>
            <a:chOff x="-2" y="0"/>
            <a:chExt cx="1884105" cy="1887824"/>
          </a:xfrm>
        </p:grpSpPr>
        <p:grpSp>
          <p:nvGrpSpPr>
            <p:cNvPr id="8" name="Group 7"/>
            <p:cNvGrpSpPr/>
            <p:nvPr/>
          </p:nvGrpSpPr>
          <p:grpSpPr>
            <a:xfrm>
              <a:off x="-2" y="818"/>
              <a:ext cx="1884105" cy="1887006"/>
              <a:chOff x="-2" y="818"/>
              <a:chExt cx="1884105" cy="1887006"/>
            </a:xfrm>
          </p:grpSpPr>
          <p:pic>
            <p:nvPicPr>
              <p:cNvPr id="10" name="Picture 9"/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39566" y="818"/>
                <a:ext cx="944537" cy="941640"/>
              </a:xfrm>
              <a:prstGeom prst="rect">
                <a:avLst/>
              </a:prstGeom>
            </p:spPr>
          </p:pic>
          <p:pic>
            <p:nvPicPr>
              <p:cNvPr id="11" name="Picture 10"/>
              <p:cNvPicPr>
                <a:picLocks noChangeAspect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-2" y="942458"/>
                <a:ext cx="939567" cy="945366"/>
              </a:xfrm>
              <a:prstGeom prst="rect">
                <a:avLst/>
              </a:prstGeom>
            </p:spPr>
          </p:pic>
        </p:grp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939567" cy="942458"/>
            </a:xfrm>
            <a:prstGeom prst="rect">
              <a:avLst/>
            </a:prstGeom>
          </p:spPr>
        </p:pic>
      </p:grpSp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879132" y="0"/>
            <a:ext cx="10312867" cy="883167"/>
          </a:xfrm>
        </p:spPr>
        <p:txBody>
          <a:bodyPr>
            <a:normAutofit/>
          </a:bodyPr>
          <a:lstStyle>
            <a:lvl1pPr>
              <a:defRPr sz="2400" cap="all" baseline="0">
                <a:latin typeface="Arial Black" panose="020B0A04020102020204" pitchFamily="34" charset="0"/>
                <a:cs typeface="Adobe Naskh Medium" panose="01010101010101010101" pitchFamily="50" charset="-78"/>
              </a:defRPr>
            </a:lvl1pPr>
          </a:lstStyle>
          <a:p>
            <a:r>
              <a:rPr lang="en-US"/>
              <a:t>Click to edit Master title style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0816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175450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907655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614608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5606881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9002361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fr-F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7922744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1794458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F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BEDD24-6168-4C6E-B4D2-E6B466BDF756}" type="datetimeFigureOut">
              <a:rPr lang="fr-FR" smtClean="0"/>
              <a:t>07/12/2022</a:t>
            </a:fld>
            <a:endParaRPr lang="fr-F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D0E966-1BD1-4C85-866E-DF3AF3395196}" type="slidenum">
              <a:rPr lang="fr-FR" smtClean="0"/>
              <a:t>‹#›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299819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hyperlink" Target="https://iho.int/uploads/user/Services%20and%20Standards/S-100WG/S-100WG7/S100WG7-8.1_2022_EN_Validation%20Tests%20v7.3.0_Draft.pdf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33383" y="2498209"/>
            <a:ext cx="9776088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0" i="0" u="none" strike="noStrike" kern="1200" cap="none" spc="0" normalizeH="0" baseline="3000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7th</a:t>
            </a:r>
            <a:r>
              <a:rPr kumimoji="0" lang="en-GB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Meeting of the S-100 Working Group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S-100 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Validation Tests Workshop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Liz HAHESSY &amp; Jonathan PRITCHARD</a:t>
            </a:r>
            <a:endParaRPr kumimoji="0" lang="en-GB" sz="1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</a:br>
            <a:r>
              <a:rPr kumimoji="0" lang="en-GB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Agenda Item 8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682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CE04ED-CBCA-4CEC-A179-7E8E6DDF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S-100 Validation</a:t>
            </a:r>
            <a:endParaRPr lang="da-DK" dirty="0"/>
          </a:p>
        </p:txBody>
      </p:sp>
      <p:sp>
        <p:nvSpPr>
          <p:cNvPr id="20" name="Left Brace 19">
            <a:extLst>
              <a:ext uri="{FF2B5EF4-FFF2-40B4-BE49-F238E27FC236}">
                <a16:creationId xmlns:a16="http://schemas.microsoft.com/office/drawing/2014/main" id="{C0431F83-1A2D-433A-A141-EC721A9A4821}"/>
              </a:ext>
            </a:extLst>
          </p:cNvPr>
          <p:cNvSpPr/>
          <p:nvPr/>
        </p:nvSpPr>
        <p:spPr>
          <a:xfrm>
            <a:off x="2085364" y="1748900"/>
            <a:ext cx="297591" cy="544802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1DE60DA-037F-4B13-9E29-4623F53A69A4}"/>
              </a:ext>
            </a:extLst>
          </p:cNvPr>
          <p:cNvSpPr txBox="1"/>
          <p:nvPr/>
        </p:nvSpPr>
        <p:spPr>
          <a:xfrm>
            <a:off x="315615" y="1878281"/>
            <a:ext cx="1652470" cy="339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S-100 Framework</a:t>
            </a:r>
          </a:p>
        </p:txBody>
      </p:sp>
      <p:sp>
        <p:nvSpPr>
          <p:cNvPr id="22" name="Left Brace 21">
            <a:extLst>
              <a:ext uri="{FF2B5EF4-FFF2-40B4-BE49-F238E27FC236}">
                <a16:creationId xmlns:a16="http://schemas.microsoft.com/office/drawing/2014/main" id="{07FF4631-BBFC-438B-ABEA-8F02EE2A94A0}"/>
              </a:ext>
            </a:extLst>
          </p:cNvPr>
          <p:cNvSpPr/>
          <p:nvPr/>
        </p:nvSpPr>
        <p:spPr>
          <a:xfrm>
            <a:off x="2098290" y="3391135"/>
            <a:ext cx="297591" cy="779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A9B4069-D505-4D88-8788-A4A4A9711B09}"/>
              </a:ext>
            </a:extLst>
          </p:cNvPr>
          <p:cNvSpPr txBox="1"/>
          <p:nvPr/>
        </p:nvSpPr>
        <p:spPr>
          <a:xfrm>
            <a:off x="156066" y="3610849"/>
            <a:ext cx="1942224" cy="339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Product Specification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B5F27B72-1914-42C2-BFBD-E384D073AC4C}"/>
              </a:ext>
            </a:extLst>
          </p:cNvPr>
          <p:cNvSpPr/>
          <p:nvPr/>
        </p:nvSpPr>
        <p:spPr>
          <a:xfrm>
            <a:off x="2484637" y="3503632"/>
            <a:ext cx="627312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05E7BF88-6324-4CAA-807B-0FA4B89E7E51}"/>
              </a:ext>
            </a:extLst>
          </p:cNvPr>
          <p:cNvSpPr/>
          <p:nvPr/>
        </p:nvSpPr>
        <p:spPr>
          <a:xfrm>
            <a:off x="3247883" y="3503631"/>
            <a:ext cx="1090220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DCEG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FE34E29-9CEF-41BE-92F7-7CDD778110D5}"/>
              </a:ext>
            </a:extLst>
          </p:cNvPr>
          <p:cNvSpPr/>
          <p:nvPr/>
        </p:nvSpPr>
        <p:spPr>
          <a:xfrm>
            <a:off x="2537718" y="1862479"/>
            <a:ext cx="1259615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 Schema</a:t>
            </a: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015AC943-4F67-41EA-964B-C4EAA60BE7E6}"/>
              </a:ext>
            </a:extLst>
          </p:cNvPr>
          <p:cNvSpPr/>
          <p:nvPr/>
        </p:nvSpPr>
        <p:spPr>
          <a:xfrm>
            <a:off x="3901421" y="1865058"/>
            <a:ext cx="1259615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Geometry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8CCB9B0B-C1D8-4190-9546-F253B57EA5F0}"/>
              </a:ext>
            </a:extLst>
          </p:cNvPr>
          <p:cNvSpPr/>
          <p:nvPr/>
        </p:nvSpPr>
        <p:spPr>
          <a:xfrm>
            <a:off x="5302874" y="1862478"/>
            <a:ext cx="3008008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Encoding (8211, GML, HDF5)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8DD1112F-7F8D-4762-A1F7-77ADADBBA8CB}"/>
              </a:ext>
            </a:extLst>
          </p:cNvPr>
          <p:cNvSpPr txBox="1"/>
          <p:nvPr/>
        </p:nvSpPr>
        <p:spPr>
          <a:xfrm>
            <a:off x="300942" y="5135362"/>
            <a:ext cx="1054183" cy="3397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Dataset(s)</a:t>
            </a:r>
          </a:p>
        </p:txBody>
      </p:sp>
      <p:sp>
        <p:nvSpPr>
          <p:cNvPr id="30" name="Left Brace 29">
            <a:extLst>
              <a:ext uri="{FF2B5EF4-FFF2-40B4-BE49-F238E27FC236}">
                <a16:creationId xmlns:a16="http://schemas.microsoft.com/office/drawing/2014/main" id="{1B4A9D1B-AD16-4A4E-B264-5DA3371ECD62}"/>
              </a:ext>
            </a:extLst>
          </p:cNvPr>
          <p:cNvSpPr/>
          <p:nvPr/>
        </p:nvSpPr>
        <p:spPr>
          <a:xfrm>
            <a:off x="2085363" y="4915647"/>
            <a:ext cx="297591" cy="779217"/>
          </a:xfrm>
          <a:prstGeom prst="lef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A81F3C91-D8B8-49EA-96C1-B3FB6610F9FA}"/>
              </a:ext>
            </a:extLst>
          </p:cNvPr>
          <p:cNvSpPr/>
          <p:nvPr/>
        </p:nvSpPr>
        <p:spPr>
          <a:xfrm>
            <a:off x="5643642" y="3503632"/>
            <a:ext cx="627312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FC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83FEAEB8-7EB0-4037-A651-EAF031C96EB2}"/>
              </a:ext>
            </a:extLst>
          </p:cNvPr>
          <p:cNvSpPr/>
          <p:nvPr/>
        </p:nvSpPr>
        <p:spPr>
          <a:xfrm>
            <a:off x="6406887" y="3503631"/>
            <a:ext cx="985395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DCEG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941DD9FB-8BCA-4E7E-B1FE-CEA8FBB6A3CD}"/>
              </a:ext>
            </a:extLst>
          </p:cNvPr>
          <p:cNvSpPr/>
          <p:nvPr/>
        </p:nvSpPr>
        <p:spPr>
          <a:xfrm>
            <a:off x="4331780" y="5070332"/>
            <a:ext cx="1090220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F839A5BF-5939-43D2-8D61-089025C16538}"/>
              </a:ext>
            </a:extLst>
          </p:cNvPr>
          <p:cNvSpPr/>
          <p:nvPr/>
        </p:nvSpPr>
        <p:spPr>
          <a:xfrm>
            <a:off x="6233942" y="5070334"/>
            <a:ext cx="1090220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3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70AD47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4EBB91D-59FA-4CD6-8074-BB541AA38750}"/>
              </a:ext>
            </a:extLst>
          </p:cNvPr>
          <p:cNvSpPr/>
          <p:nvPr/>
        </p:nvSpPr>
        <p:spPr>
          <a:xfrm>
            <a:off x="2440358" y="5070332"/>
            <a:ext cx="1090220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</a:t>
            </a:r>
            <a:r>
              <a:rPr kumimoji="0" lang="en-GB" sz="140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D1D50B71-34B8-4D56-9AE2-96EA481DE7C2}"/>
              </a:ext>
            </a:extLst>
          </p:cNvPr>
          <p:cNvSpPr/>
          <p:nvPr/>
        </p:nvSpPr>
        <p:spPr>
          <a:xfrm>
            <a:off x="8452719" y="1862477"/>
            <a:ext cx="1811379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Interoperability</a:t>
            </a: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id="{A06A6E26-F89E-47C5-A90D-236215A09075}"/>
              </a:ext>
            </a:extLst>
          </p:cNvPr>
          <p:cNvSpPr/>
          <p:nvPr/>
        </p:nvSpPr>
        <p:spPr>
          <a:xfrm>
            <a:off x="10497572" y="1862476"/>
            <a:ext cx="925248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S-98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54CD9CE-81ED-41BB-8DB0-A19B899BB17D}"/>
              </a:ext>
            </a:extLst>
          </p:cNvPr>
          <p:cNvSpPr/>
          <p:nvPr/>
        </p:nvSpPr>
        <p:spPr>
          <a:xfrm>
            <a:off x="9106445" y="3497012"/>
            <a:ext cx="2354627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Interoperability Catalogue</a:t>
            </a:r>
          </a:p>
        </p:txBody>
      </p:sp>
      <p:cxnSp>
        <p:nvCxnSpPr>
          <p:cNvPr id="39" name="Straight Arrow Connector 38">
            <a:extLst>
              <a:ext uri="{FF2B5EF4-FFF2-40B4-BE49-F238E27FC236}">
                <a16:creationId xmlns:a16="http://schemas.microsoft.com/office/drawing/2014/main" id="{01C5E737-5EE3-4D07-B528-30FD1CD2EA3F}"/>
              </a:ext>
            </a:extLst>
          </p:cNvPr>
          <p:cNvCxnSpPr>
            <a:stCxn id="37" idx="2"/>
          </p:cNvCxnSpPr>
          <p:nvPr/>
        </p:nvCxnSpPr>
        <p:spPr>
          <a:xfrm flipH="1">
            <a:off x="10960195" y="2180122"/>
            <a:ext cx="1" cy="132350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C32395FE-D5A1-4A2B-8EB4-CF9733D3F8F1}"/>
              </a:ext>
            </a:extLst>
          </p:cNvPr>
          <p:cNvCxnSpPr>
            <a:cxnSpLocks/>
            <a:stCxn id="35" idx="3"/>
            <a:endCxn id="33" idx="1"/>
          </p:cNvCxnSpPr>
          <p:nvPr/>
        </p:nvCxnSpPr>
        <p:spPr>
          <a:xfrm>
            <a:off x="3530578" y="5229156"/>
            <a:ext cx="801202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Connector: Elbow 40">
            <a:extLst>
              <a:ext uri="{FF2B5EF4-FFF2-40B4-BE49-F238E27FC236}">
                <a16:creationId xmlns:a16="http://schemas.microsoft.com/office/drawing/2014/main" id="{77C2F4A3-82D8-4517-BCFA-33411DB3D711}"/>
              </a:ext>
            </a:extLst>
          </p:cNvPr>
          <p:cNvCxnSpPr>
            <a:stCxn id="33" idx="2"/>
            <a:endCxn id="33" idx="3"/>
          </p:cNvCxnSpPr>
          <p:nvPr/>
        </p:nvCxnSpPr>
        <p:spPr>
          <a:xfrm rot="5400000" flipH="1" flipV="1">
            <a:off x="5070034" y="5036012"/>
            <a:ext cx="158823" cy="545110"/>
          </a:xfrm>
          <a:prstGeom prst="bentConnector4">
            <a:avLst>
              <a:gd name="adj1" fmla="val -176561"/>
              <a:gd name="adj2" fmla="val 154114"/>
            </a:avLst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D8E490EB-E7F4-4E5C-B2A7-37230700593F}"/>
              </a:ext>
            </a:extLst>
          </p:cNvPr>
          <p:cNvCxnSpPr>
            <a:cxnSpLocks/>
          </p:cNvCxnSpPr>
          <p:nvPr/>
        </p:nvCxnSpPr>
        <p:spPr>
          <a:xfrm>
            <a:off x="5422001" y="5135362"/>
            <a:ext cx="801202" cy="0"/>
          </a:xfrm>
          <a:prstGeom prst="straightConnector1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Connector: Elbow 42">
            <a:extLst>
              <a:ext uri="{FF2B5EF4-FFF2-40B4-BE49-F238E27FC236}">
                <a16:creationId xmlns:a16="http://schemas.microsoft.com/office/drawing/2014/main" id="{185DB47F-B058-42D2-BD11-DD8EC1444930}"/>
              </a:ext>
            </a:extLst>
          </p:cNvPr>
          <p:cNvCxnSpPr>
            <a:stCxn id="33" idx="0"/>
            <a:endCxn id="24" idx="2"/>
          </p:cNvCxnSpPr>
          <p:nvPr/>
        </p:nvCxnSpPr>
        <p:spPr>
          <a:xfrm rot="16200000" flipV="1">
            <a:off x="3213067" y="3406507"/>
            <a:ext cx="1249053" cy="2078597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Connector: Elbow 43">
            <a:extLst>
              <a:ext uri="{FF2B5EF4-FFF2-40B4-BE49-F238E27FC236}">
                <a16:creationId xmlns:a16="http://schemas.microsoft.com/office/drawing/2014/main" id="{495E6E2D-775D-4521-A537-F83F51294C7A}"/>
              </a:ext>
            </a:extLst>
          </p:cNvPr>
          <p:cNvCxnSpPr>
            <a:stCxn id="33" idx="0"/>
            <a:endCxn id="25" idx="2"/>
          </p:cNvCxnSpPr>
          <p:nvPr/>
        </p:nvCxnSpPr>
        <p:spPr>
          <a:xfrm rot="16200000" flipV="1">
            <a:off x="3710416" y="3903856"/>
            <a:ext cx="1249054" cy="1083897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Connector: Elbow 44">
            <a:extLst>
              <a:ext uri="{FF2B5EF4-FFF2-40B4-BE49-F238E27FC236}">
                <a16:creationId xmlns:a16="http://schemas.microsoft.com/office/drawing/2014/main" id="{06C47AAD-5994-47D2-AC38-96A7EE3C94D3}"/>
              </a:ext>
            </a:extLst>
          </p:cNvPr>
          <p:cNvCxnSpPr>
            <a:stCxn id="34" idx="0"/>
            <a:endCxn id="32" idx="2"/>
          </p:cNvCxnSpPr>
          <p:nvPr/>
        </p:nvCxnSpPr>
        <p:spPr>
          <a:xfrm rot="5400000" flipH="1" flipV="1">
            <a:off x="6214790" y="4385540"/>
            <a:ext cx="1249057" cy="120533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ctor: Elbow 45">
            <a:extLst>
              <a:ext uri="{FF2B5EF4-FFF2-40B4-BE49-F238E27FC236}">
                <a16:creationId xmlns:a16="http://schemas.microsoft.com/office/drawing/2014/main" id="{DD088B26-CE29-4061-9AFF-5492AB77CDDE}"/>
              </a:ext>
            </a:extLst>
          </p:cNvPr>
          <p:cNvCxnSpPr>
            <a:stCxn id="34" idx="0"/>
            <a:endCxn id="31" idx="2"/>
          </p:cNvCxnSpPr>
          <p:nvPr/>
        </p:nvCxnSpPr>
        <p:spPr>
          <a:xfrm rot="16200000" flipV="1">
            <a:off x="5743649" y="4034930"/>
            <a:ext cx="1249055" cy="821754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ctor: Elbow 46">
            <a:extLst>
              <a:ext uri="{FF2B5EF4-FFF2-40B4-BE49-F238E27FC236}">
                <a16:creationId xmlns:a16="http://schemas.microsoft.com/office/drawing/2014/main" id="{CE27ED45-C3BA-4596-BAA9-3CC7BF22F91D}"/>
              </a:ext>
            </a:extLst>
          </p:cNvPr>
          <p:cNvCxnSpPr>
            <a:stCxn id="33" idx="0"/>
            <a:endCxn id="28" idx="2"/>
          </p:cNvCxnSpPr>
          <p:nvPr/>
        </p:nvCxnSpPr>
        <p:spPr>
          <a:xfrm rot="5400000" flipH="1" flipV="1">
            <a:off x="4396781" y="2660236"/>
            <a:ext cx="2890207" cy="1929987"/>
          </a:xfrm>
          <a:prstGeom prst="bentConnector3">
            <a:avLst>
              <a:gd name="adj1" fmla="val 69887"/>
            </a:avLst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Connector: Elbow 47">
            <a:extLst>
              <a:ext uri="{FF2B5EF4-FFF2-40B4-BE49-F238E27FC236}">
                <a16:creationId xmlns:a16="http://schemas.microsoft.com/office/drawing/2014/main" id="{1E4141DC-7B74-49D3-9BFC-61CD3E75AD78}"/>
              </a:ext>
            </a:extLst>
          </p:cNvPr>
          <p:cNvCxnSpPr>
            <a:cxnSpLocks/>
            <a:stCxn id="34" idx="3"/>
            <a:endCxn id="38" idx="2"/>
          </p:cNvCxnSpPr>
          <p:nvPr/>
        </p:nvCxnSpPr>
        <p:spPr>
          <a:xfrm flipV="1">
            <a:off x="7324162" y="3814659"/>
            <a:ext cx="2959597" cy="1414500"/>
          </a:xfrm>
          <a:prstGeom prst="bentConnector2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Connector: Elbow 48">
            <a:extLst>
              <a:ext uri="{FF2B5EF4-FFF2-40B4-BE49-F238E27FC236}">
                <a16:creationId xmlns:a16="http://schemas.microsoft.com/office/drawing/2014/main" id="{957E6B97-2AB3-49FF-B8FF-399D235CBA6E}"/>
              </a:ext>
            </a:extLst>
          </p:cNvPr>
          <p:cNvCxnSpPr>
            <a:stCxn id="33" idx="0"/>
            <a:endCxn id="27" idx="2"/>
          </p:cNvCxnSpPr>
          <p:nvPr/>
        </p:nvCxnSpPr>
        <p:spPr>
          <a:xfrm rot="16200000" flipV="1">
            <a:off x="3260247" y="3453688"/>
            <a:ext cx="2887627" cy="345661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Rectangle 49">
            <a:extLst>
              <a:ext uri="{FF2B5EF4-FFF2-40B4-BE49-F238E27FC236}">
                <a16:creationId xmlns:a16="http://schemas.microsoft.com/office/drawing/2014/main" id="{CA487E71-ABC5-47E3-AC4B-10D36A5F51DD}"/>
              </a:ext>
            </a:extLst>
          </p:cNvPr>
          <p:cNvSpPr/>
          <p:nvPr/>
        </p:nvSpPr>
        <p:spPr>
          <a:xfrm>
            <a:off x="3219252" y="6411625"/>
            <a:ext cx="1364340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CATALOG.XML</a:t>
            </a:r>
            <a:r>
              <a:rPr kumimoji="0" lang="en-GB" sz="1050" b="0" i="0" u="none" strike="noStrike" kern="1200" cap="none" spc="0" normalizeH="0" baseline="-2500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1</a:t>
            </a:r>
            <a:endParaRPr kumimoji="0" lang="en-GB" sz="105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52" name="Connector: Elbow 51">
            <a:extLst>
              <a:ext uri="{FF2B5EF4-FFF2-40B4-BE49-F238E27FC236}">
                <a16:creationId xmlns:a16="http://schemas.microsoft.com/office/drawing/2014/main" id="{1F969A2F-D41C-49D5-93A0-F340116E55C8}"/>
              </a:ext>
            </a:extLst>
          </p:cNvPr>
          <p:cNvCxnSpPr>
            <a:stCxn id="50" idx="0"/>
            <a:endCxn id="33" idx="2"/>
          </p:cNvCxnSpPr>
          <p:nvPr/>
        </p:nvCxnSpPr>
        <p:spPr>
          <a:xfrm rot="5400000" flipH="1" flipV="1">
            <a:off x="3877333" y="5412068"/>
            <a:ext cx="1023646" cy="975469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Rectangle 52">
            <a:extLst>
              <a:ext uri="{FF2B5EF4-FFF2-40B4-BE49-F238E27FC236}">
                <a16:creationId xmlns:a16="http://schemas.microsoft.com/office/drawing/2014/main" id="{C0ED4187-EAB9-4460-A4C8-C95DE6CD1A7C}"/>
              </a:ext>
            </a:extLst>
          </p:cNvPr>
          <p:cNvSpPr/>
          <p:nvPr/>
        </p:nvSpPr>
        <p:spPr>
          <a:xfrm>
            <a:off x="1606843" y="6411626"/>
            <a:ext cx="824007" cy="317647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050" b="0" i="0" u="none" strike="noStrike" kern="1200" cap="none" spc="0" normalizeH="0" baseline="0" noProof="0" dirty="0">
                <a:ln>
                  <a:noFill/>
                </a:ln>
                <a:solidFill>
                  <a:srgbClr val="70AD47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S-128</a:t>
            </a:r>
          </a:p>
        </p:txBody>
      </p:sp>
      <p:cxnSp>
        <p:nvCxnSpPr>
          <p:cNvPr id="54" name="Connector: Elbow 53">
            <a:extLst>
              <a:ext uri="{FF2B5EF4-FFF2-40B4-BE49-F238E27FC236}">
                <a16:creationId xmlns:a16="http://schemas.microsoft.com/office/drawing/2014/main" id="{7F6BC92F-D2F7-441A-9BF4-E51542F86E19}"/>
              </a:ext>
            </a:extLst>
          </p:cNvPr>
          <p:cNvCxnSpPr>
            <a:stCxn id="53" idx="3"/>
            <a:endCxn id="50" idx="1"/>
          </p:cNvCxnSpPr>
          <p:nvPr/>
        </p:nvCxnSpPr>
        <p:spPr>
          <a:xfrm flipV="1">
            <a:off x="2430850" y="6570449"/>
            <a:ext cx="788402" cy="1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Connector: Elbow 54">
            <a:extLst>
              <a:ext uri="{FF2B5EF4-FFF2-40B4-BE49-F238E27FC236}">
                <a16:creationId xmlns:a16="http://schemas.microsoft.com/office/drawing/2014/main" id="{0C9281D6-9DFE-42BF-9F16-AB0FA01655C0}"/>
              </a:ext>
            </a:extLst>
          </p:cNvPr>
          <p:cNvCxnSpPr>
            <a:stCxn id="53" idx="0"/>
            <a:endCxn id="33" idx="2"/>
          </p:cNvCxnSpPr>
          <p:nvPr/>
        </p:nvCxnSpPr>
        <p:spPr>
          <a:xfrm rot="5400000" flipH="1" flipV="1">
            <a:off x="2936045" y="4470781"/>
            <a:ext cx="1023647" cy="2858044"/>
          </a:xfrm>
          <a:prstGeom prst="bentConnector3">
            <a:avLst/>
          </a:prstGeom>
          <a:ln>
            <a:solidFill>
              <a:schemeClr val="tx2">
                <a:lumMod val="50000"/>
              </a:schemeClr>
            </a:solidFill>
            <a:prstDash val="dash"/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TextBox 55">
            <a:extLst>
              <a:ext uri="{FF2B5EF4-FFF2-40B4-BE49-F238E27FC236}">
                <a16:creationId xmlns:a16="http://schemas.microsoft.com/office/drawing/2014/main" id="{0AD1DD82-3403-47C5-AF2E-39EE8A1DC3B9}"/>
              </a:ext>
            </a:extLst>
          </p:cNvPr>
          <p:cNvSpPr txBox="1"/>
          <p:nvPr/>
        </p:nvSpPr>
        <p:spPr>
          <a:xfrm>
            <a:off x="3768597" y="4989288"/>
            <a:ext cx="296207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65027E62-CD5C-4E69-9671-7387258B0D41}"/>
              </a:ext>
            </a:extLst>
          </p:cNvPr>
          <p:cNvSpPr txBox="1"/>
          <p:nvPr/>
        </p:nvSpPr>
        <p:spPr>
          <a:xfrm>
            <a:off x="5278479" y="5606143"/>
            <a:ext cx="325166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D7C15C12-1141-44CE-BF4F-417DDCA7AAE0}"/>
              </a:ext>
            </a:extLst>
          </p:cNvPr>
          <p:cNvSpPr txBox="1"/>
          <p:nvPr/>
        </p:nvSpPr>
        <p:spPr>
          <a:xfrm>
            <a:off x="4267581" y="2670898"/>
            <a:ext cx="335509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b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C68D8F8-9772-406B-B93D-9993F0F4E474}"/>
              </a:ext>
            </a:extLst>
          </p:cNvPr>
          <p:cNvSpPr txBox="1"/>
          <p:nvPr/>
        </p:nvSpPr>
        <p:spPr>
          <a:xfrm>
            <a:off x="5701510" y="2783992"/>
            <a:ext cx="325166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F02E2C9C-C523-4CA0-810C-17752971643D}"/>
              </a:ext>
            </a:extLst>
          </p:cNvPr>
          <p:cNvSpPr txBox="1"/>
          <p:nvPr/>
        </p:nvSpPr>
        <p:spPr>
          <a:xfrm>
            <a:off x="2722805" y="3980101"/>
            <a:ext cx="335509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6BB450FC-467B-4704-BB3A-761B3211BEF9}"/>
              </a:ext>
            </a:extLst>
          </p:cNvPr>
          <p:cNvSpPr txBox="1"/>
          <p:nvPr/>
        </p:nvSpPr>
        <p:spPr>
          <a:xfrm>
            <a:off x="3712897" y="3996099"/>
            <a:ext cx="329302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D75AF82-6B7A-429D-906C-8E6FADF32818}"/>
              </a:ext>
            </a:extLst>
          </p:cNvPr>
          <p:cNvSpPr txBox="1"/>
          <p:nvPr/>
        </p:nvSpPr>
        <p:spPr>
          <a:xfrm>
            <a:off x="5655843" y="4845385"/>
            <a:ext cx="325166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95DBD73-E831-4B75-8673-A130E80C4B38}"/>
              </a:ext>
            </a:extLst>
          </p:cNvPr>
          <p:cNvSpPr txBox="1"/>
          <p:nvPr/>
        </p:nvSpPr>
        <p:spPr>
          <a:xfrm>
            <a:off x="8667923" y="4974906"/>
            <a:ext cx="283796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j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F6E119A9-AA67-4B0D-92B3-A8F3611D4214}"/>
              </a:ext>
            </a:extLst>
          </p:cNvPr>
          <p:cNvSpPr txBox="1"/>
          <p:nvPr/>
        </p:nvSpPr>
        <p:spPr>
          <a:xfrm>
            <a:off x="3838131" y="5967048"/>
            <a:ext cx="335509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h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47DE88E4-8BC8-4A81-ADA1-8B65A5558F5C}"/>
              </a:ext>
            </a:extLst>
          </p:cNvPr>
          <p:cNvSpPr txBox="1"/>
          <p:nvPr/>
        </p:nvSpPr>
        <p:spPr>
          <a:xfrm>
            <a:off x="1941613" y="5967048"/>
            <a:ext cx="283796" cy="320911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11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</a:t>
            </a:r>
            <a:endParaRPr kumimoji="0" lang="en-GB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62736FEC-2A3F-4955-AACA-4E44788123A4}"/>
              </a:ext>
            </a:extLst>
          </p:cNvPr>
          <p:cNvSpPr/>
          <p:nvPr/>
        </p:nvSpPr>
        <p:spPr>
          <a:xfrm>
            <a:off x="62577" y="1606591"/>
            <a:ext cx="2085528" cy="883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B8195D3C-644D-47D3-B53C-7EA59588926D}"/>
              </a:ext>
            </a:extLst>
          </p:cNvPr>
          <p:cNvSpPr/>
          <p:nvPr/>
        </p:nvSpPr>
        <p:spPr>
          <a:xfrm>
            <a:off x="82275" y="4811697"/>
            <a:ext cx="1812973" cy="883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D310324-D490-458F-88FB-E058A9253E0D}"/>
              </a:ext>
            </a:extLst>
          </p:cNvPr>
          <p:cNvSpPr/>
          <p:nvPr/>
        </p:nvSpPr>
        <p:spPr>
          <a:xfrm>
            <a:off x="19591" y="3310008"/>
            <a:ext cx="2085528" cy="883167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618992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21" grpId="0"/>
      <p:bldP spid="22" grpId="0" animBg="1"/>
      <p:bldP spid="23" grpId="0"/>
      <p:bldP spid="24" grpId="0" animBg="1"/>
      <p:bldP spid="25" grpId="0" animBg="1"/>
      <p:bldP spid="26" grpId="0" animBg="1"/>
      <p:bldP spid="27" grpId="0" animBg="1"/>
      <p:bldP spid="28" grpId="0" animBg="1"/>
      <p:bldP spid="29" grpId="0"/>
      <p:bldP spid="30" grpId="0" animBg="1"/>
      <p:bldP spid="31" grpId="0" animBg="1"/>
      <p:bldP spid="32" grpId="0" animBg="1"/>
      <p:bldP spid="32" grpId="1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50" grpId="0" animBg="1"/>
      <p:bldP spid="53" grpId="0" animBg="1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" grpId="0" animBg="1"/>
      <p:bldP spid="67" grpId="0" animBg="1"/>
      <p:bldP spid="6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2">
            <a:extLst>
              <a:ext uri="{FF2B5EF4-FFF2-40B4-BE49-F238E27FC236}">
                <a16:creationId xmlns:a16="http://schemas.microsoft.com/office/drawing/2014/main" id="{E6A0F922-1CB9-CBDF-4251-2ACD83F2E8D0}"/>
              </a:ext>
            </a:extLst>
          </p:cNvPr>
          <p:cNvGraphicFramePr>
            <a:graphicFrameLocks noGrp="1"/>
          </p:cNvGraphicFramePr>
          <p:nvPr/>
        </p:nvGraphicFramePr>
        <p:xfrm>
          <a:off x="566698" y="368065"/>
          <a:ext cx="10050271" cy="497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1574">
                  <a:extLst>
                    <a:ext uri="{9D8B030D-6E8A-4147-A177-3AD203B41FA5}">
                      <a16:colId xmlns:a16="http://schemas.microsoft.com/office/drawing/2014/main" val="1957295531"/>
                    </a:ext>
                  </a:extLst>
                </a:gridCol>
                <a:gridCol w="3204446">
                  <a:extLst>
                    <a:ext uri="{9D8B030D-6E8A-4147-A177-3AD203B41FA5}">
                      <a16:colId xmlns:a16="http://schemas.microsoft.com/office/drawing/2014/main" val="1204124732"/>
                    </a:ext>
                  </a:extLst>
                </a:gridCol>
                <a:gridCol w="1323048">
                  <a:extLst>
                    <a:ext uri="{9D8B030D-6E8A-4147-A177-3AD203B41FA5}">
                      <a16:colId xmlns:a16="http://schemas.microsoft.com/office/drawing/2014/main" val="3787385177"/>
                    </a:ext>
                  </a:extLst>
                </a:gridCol>
                <a:gridCol w="4131203">
                  <a:extLst>
                    <a:ext uri="{9D8B030D-6E8A-4147-A177-3AD203B41FA5}">
                      <a16:colId xmlns:a16="http://schemas.microsoft.com/office/drawing/2014/main" val="366673315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dirty="0"/>
                        <a:t>Validation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Against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Who?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/>
                        <a:t>Notes / Examples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737406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Dataset against itself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Incorrect ordering of features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55933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S-100 Geometry Schema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Things which contravene the geometry model, </a:t>
                      </a:r>
                      <a:r>
                        <a:rPr lang="en-GB" sz="1200" dirty="0" err="1"/>
                        <a:t>e.g</a:t>
                      </a:r>
                      <a:r>
                        <a:rPr lang="en-GB" sz="1200" dirty="0"/>
                        <a:t> clockwise/anticlockwise rings, unused curves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779431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S-100 Encoding (Part 10a, b or c)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Formatting problem with encodings, corrupt ISO8211, non-conformant GML, incorrect HDF5 group names, incorrectly formatted attributes (e.g. dates, Booleans or unknowns), bad filenames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972431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Product Specification Feature Catalogue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dirty="0"/>
                        <a:t>Data 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Names of attributes or features which aren’t in the feature catalogue. Missing mandatory attribution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77222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Product Specification DCEG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GB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Bad combination of attributes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054208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Against other datasets of the same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Horizontal/vertical consistency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3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Datasets of a different type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e.g. S-102 depths </a:t>
                      </a:r>
                      <a:r>
                        <a:rPr lang="en-GB" sz="1200" dirty="0" err="1"/>
                        <a:t>shoaler</a:t>
                      </a:r>
                      <a:r>
                        <a:rPr lang="en-GB" sz="1200" dirty="0"/>
                        <a:t> than S-101 depths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9028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Part 17 Catalogue (and Part 15)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Aggregator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Bad digital signatures, coverage of dataset doesn’t match coverage in catalogue, incorrect encoding or mismatch of producer code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675797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 err="1"/>
                        <a:t>i</a:t>
                      </a:r>
                      <a:endParaRPr lang="en-GB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Corresponding S-128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Distributor?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Mismatch of coverage or dataset name.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9001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200" dirty="0"/>
                        <a:t>j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Against interoperability catalogue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Producer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200" dirty="0"/>
                        <a:t>Incomplete substituted layer (L2), mismatch of positions (L1)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707254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EB41299E-729B-4ADD-845E-6D5E99E125F6}"/>
              </a:ext>
            </a:extLst>
          </p:cNvPr>
          <p:cNvSpPr txBox="1"/>
          <p:nvPr/>
        </p:nvSpPr>
        <p:spPr>
          <a:xfrm>
            <a:off x="1020931" y="5539666"/>
            <a:ext cx="837343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Responsibilities: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Who writes &amp; maintains the different types of validation</a:t>
            </a: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8547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07BDFC4-6FF5-43A2-8EDB-71C8E120464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S-100 Conformance Tests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Test dataset against FC</a:t>
            </a:r>
            <a:endParaRPr lang="da-DK" dirty="0"/>
          </a:p>
          <a:p>
            <a:endParaRPr lang="en-US" dirty="0"/>
          </a:p>
          <a:p>
            <a:pPr lvl="1"/>
            <a:r>
              <a:rPr lang="en-US" dirty="0"/>
              <a:t>Standard for all Product Specifications – so all S-100 level?</a:t>
            </a:r>
          </a:p>
          <a:p>
            <a:pPr lvl="1"/>
            <a:endParaRPr lang="en-US" dirty="0"/>
          </a:p>
          <a:p>
            <a:pPr lvl="2"/>
            <a:r>
              <a:rPr lang="en-US" dirty="0"/>
              <a:t>Should that fall within PS validation or at S-100 validation level?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5E745E7-A4E3-499B-B574-1D5ED36923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1864482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99" y="1258926"/>
            <a:ext cx="10515600" cy="4583564"/>
          </a:xfrm>
        </p:spPr>
        <p:txBody>
          <a:bodyPr>
            <a:norm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Is this group responsible for tests between PS?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endParaRPr lang="en-GB" sz="1200" dirty="0"/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If yes, focus on interoperability? 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Interleaves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Replaces features – bigger implications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How maintain onwards?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Is this a temporary home until S-98 sub group set up?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endParaRPr lang="en-GB" dirty="0"/>
          </a:p>
          <a:p>
            <a:pPr>
              <a:lnSpc>
                <a:spcPct val="12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Validation between product specifications</a:t>
            </a:r>
          </a:p>
        </p:txBody>
      </p:sp>
    </p:spTree>
    <p:extLst>
      <p:ext uri="{BB962C8B-B14F-4D97-AF65-F5344CB8AC3E}">
        <p14:creationId xmlns:p14="http://schemas.microsoft.com/office/powerpoint/2010/main" val="1624203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583564"/>
          </a:xfrm>
        </p:spPr>
        <p:txBody>
          <a:bodyPr>
            <a:norm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S-101 Project Team has reviewed S-58 and identified which validation tests are: 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Relevant to S-101 and carried forward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Which tests are more generic S-100 tests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Initially identified some new tests for S-101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so far</a:t>
            </a:r>
          </a:p>
        </p:txBody>
      </p:sp>
    </p:spTree>
    <p:extLst>
      <p:ext uri="{BB962C8B-B14F-4D97-AF65-F5344CB8AC3E}">
        <p14:creationId xmlns:p14="http://schemas.microsoft.com/office/powerpoint/2010/main" val="30219958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57944" y="1545774"/>
            <a:ext cx="10779613" cy="5061856"/>
          </a:xfrm>
        </p:spPr>
        <p:txBody>
          <a:bodyPr>
            <a:normAutofit fontScale="47500" lnSpcReduction="20000"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IIC Technologies have produced a Technical Report on Validation of S-100 datasets (Agenda item 8.1)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Covers background to validation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Beginning of description of ‘methodology’ of Validation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Primarily looking at S-101, S-102, S-104 &amp; S-111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Proposed categorisation of S-100 Validation Tests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Initial list of 45 tests  (Primarily focused of S-101, S-102, S-104 &amp; S-111)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Testing validation of:</a:t>
            </a:r>
          </a:p>
          <a:p>
            <a:pPr lvl="2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S-102 against S-101 using UKHO test data (Isle of Wight)</a:t>
            </a:r>
          </a:p>
          <a:p>
            <a:pPr lvl="2">
              <a:lnSpc>
                <a:spcPct val="127000"/>
              </a:lnSpc>
              <a:spcAft>
                <a:spcPts val="800"/>
              </a:spcAft>
            </a:pPr>
            <a:r>
              <a:rPr lang="en-GB" sz="3300" dirty="0"/>
              <a:t>Working with US datasets to find examples of reconciling S-111 data with tidal data in S-101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endParaRPr lang="en-GB" sz="2100" dirty="0"/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GB" sz="2900" dirty="0">
                <a:hlinkClick r:id="rId2"/>
              </a:rPr>
              <a:t>https://iho.int/uploads/user/Services%20and%20Standards/S-100WG/S-100WG7/S100WG7-8.1_2022_EN_Validation%20Tests%20v7.3.0_Draft.pdf</a:t>
            </a:r>
            <a:endParaRPr lang="en-GB" sz="2900" dirty="0"/>
          </a:p>
          <a:p>
            <a:pPr>
              <a:lnSpc>
                <a:spcPct val="12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so far…2</a:t>
            </a:r>
          </a:p>
        </p:txBody>
      </p:sp>
    </p:spTree>
    <p:extLst>
      <p:ext uri="{BB962C8B-B14F-4D97-AF65-F5344CB8AC3E}">
        <p14:creationId xmlns:p14="http://schemas.microsoft.com/office/powerpoint/2010/main" val="428019187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99" y="972111"/>
            <a:ext cx="10515600" cy="4870379"/>
          </a:xfrm>
        </p:spPr>
        <p:txBody>
          <a:bodyPr>
            <a:norm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Summary of UKHO findings - wreck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endParaRPr lang="en-GB" dirty="0"/>
          </a:p>
          <a:p>
            <a:pPr>
              <a:lnSpc>
                <a:spcPct val="127000"/>
              </a:lnSpc>
              <a:spcAft>
                <a:spcPts val="800"/>
              </a:spcAft>
            </a:pPr>
            <a:endParaRPr lang="en-GB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so far…3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968C43-32A3-4AB1-B923-B7673E21E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650" y="1954374"/>
            <a:ext cx="4756695" cy="423229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987812F-795B-43AF-B3F9-F673B233DED2}"/>
              </a:ext>
            </a:extLst>
          </p:cNvPr>
          <p:cNvSpPr txBox="1"/>
          <p:nvPr/>
        </p:nvSpPr>
        <p:spPr>
          <a:xfrm>
            <a:off x="5736772" y="4698460"/>
            <a:ext cx="603344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S-101 Wreck feature (with a coincident Obstruction) with a </a:t>
            </a:r>
            <a:r>
              <a:rPr kumimoji="0" lang="en-US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valueOfSounding</a:t>
            </a: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 of 8.4m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S-102 value corresponding to the point feature (which is within the bounding rectangle of the S-102 point) is 8.39999961853027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EF1A74A6-3FD4-4C92-8C52-C6AA2BFD00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63290" y="1282377"/>
            <a:ext cx="3537349" cy="3236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934733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CB9A9A5-E24C-43E4-9366-04C9B728E7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1977" y="1061697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NOAA Sandy Hook – </a:t>
            </a:r>
            <a:r>
              <a:rPr lang="en-US" dirty="0" err="1"/>
              <a:t>Interoperablity</a:t>
            </a:r>
            <a:r>
              <a:rPr lang="en-US" dirty="0"/>
              <a:t> issues between products</a:t>
            </a:r>
          </a:p>
          <a:p>
            <a:endParaRPr lang="en-US" dirty="0"/>
          </a:p>
          <a:p>
            <a:r>
              <a:rPr lang="en-US" dirty="0"/>
              <a:t> 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DF47EF3-4EE1-41A0-8F5D-E83BF8096C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so far…4</a:t>
            </a:r>
            <a:endParaRPr lang="da-DK" dirty="0"/>
          </a:p>
        </p:txBody>
      </p:sp>
      <p:pic>
        <p:nvPicPr>
          <p:cNvPr id="4" name="Content Placeholder 4">
            <a:extLst>
              <a:ext uri="{FF2B5EF4-FFF2-40B4-BE49-F238E27FC236}">
                <a16:creationId xmlns:a16="http://schemas.microsoft.com/office/drawing/2014/main" id="{16D53799-DEAC-442B-BFFA-E70DD781CC3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213" y="1725372"/>
            <a:ext cx="5618182" cy="39243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B99CC6F-9D52-409F-8378-3C0F4E3DFFE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812" y="1725372"/>
            <a:ext cx="5618182" cy="39243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C23BDF-DF14-4B6A-853A-644EE9530F47}"/>
              </a:ext>
            </a:extLst>
          </p:cNvPr>
          <p:cNvSpPr txBox="1"/>
          <p:nvPr/>
        </p:nvSpPr>
        <p:spPr>
          <a:xfrm>
            <a:off x="566718" y="5791200"/>
            <a:ext cx="561818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S-102 with a user selected safety contour selected, however, the S-102 data was interpolated over land, so Sandy Hook is no longer visible on screen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E043FA6-1017-4537-9EB2-ADE38E9403FF}"/>
              </a:ext>
            </a:extLst>
          </p:cNvPr>
          <p:cNvSpPr txBox="1"/>
          <p:nvPr/>
        </p:nvSpPr>
        <p:spPr>
          <a:xfrm>
            <a:off x="6319777" y="5791200"/>
            <a:ext cx="1737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S-102 Turned off</a:t>
            </a:r>
          </a:p>
        </p:txBody>
      </p:sp>
    </p:spTree>
    <p:extLst>
      <p:ext uri="{BB962C8B-B14F-4D97-AF65-F5344CB8AC3E}">
        <p14:creationId xmlns:p14="http://schemas.microsoft.com/office/powerpoint/2010/main" val="32238249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4499" y="1258926"/>
            <a:ext cx="10515600" cy="45835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Have other Test Beds or organisations starting working on S-100 Validation tests that they are willing to share?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Production Software manufacturers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Validation Software manufacturers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RENCs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OEMs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Test Beds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Data producers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Others…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Progress so far…5</a:t>
            </a:r>
          </a:p>
        </p:txBody>
      </p:sp>
    </p:spTree>
    <p:extLst>
      <p:ext uri="{BB962C8B-B14F-4D97-AF65-F5344CB8AC3E}">
        <p14:creationId xmlns:p14="http://schemas.microsoft.com/office/powerpoint/2010/main" val="20867722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06387" y="1291955"/>
            <a:ext cx="10515600" cy="5388763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List of S-100 Validation Tests  - is this a Part of S-100 or separate standard (S-158?)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What is the format of these tests – propose use IICs suggestion to start with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Explanatory section including description of what ‘Validation’ is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Recommendation of how we organise validation between different products – </a:t>
            </a:r>
            <a:r>
              <a:rPr lang="en-GB" b="1" dirty="0"/>
              <a:t>Is this S-98 now?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How do, how record, how update/maintain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Update S-97?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Guidance document for data producers? 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But not hold up factor 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Scope of work  - is this limited in the first instance to Route Monitoring PSs?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Link to DCEG?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the deliverable?</a:t>
            </a:r>
          </a:p>
        </p:txBody>
      </p:sp>
    </p:spTree>
    <p:extLst>
      <p:ext uri="{BB962C8B-B14F-4D97-AF65-F5344CB8AC3E}">
        <p14:creationId xmlns:p14="http://schemas.microsoft.com/office/powerpoint/2010/main" val="901054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1E9125CD-4B94-44E0-9DF0-58984603E4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92531" y="1354500"/>
            <a:ext cx="10678612" cy="5124974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Formation of Sub Working Group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Lead: Liz Hahessy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Volunteers – if want to participate email Yong </a:t>
            </a:r>
            <a:r>
              <a:rPr lang="en-GB" sz="1600" dirty="0" err="1">
                <a:solidFill>
                  <a:srgbClr val="000000"/>
                </a:solidFill>
                <a:ea typeface="Calibri" panose="020F0502020204030204" pitchFamily="34" charset="0"/>
              </a:rPr>
              <a:t>Baek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 (</a:t>
            </a:r>
            <a:r>
              <a:rPr lang="en-US" sz="1600" dirty="0">
                <a:solidFill>
                  <a:srgbClr val="000000"/>
                </a:solidFill>
                <a:ea typeface="Calibri" panose="020F0502020204030204" pitchFamily="34" charset="0"/>
              </a:rPr>
              <a:t>yong.baek@iho.int)</a:t>
            </a: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 and Liz Hahessy (elihh@gst.dk)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Agree next meeting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Consensus on different types of Validation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Explanation of background, existing work and discussion around potential issues.  Develop understanding of the task and importance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Agree on next steps and actions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If time: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Agree format structure for S-100 Validation Tests</a:t>
            </a:r>
          </a:p>
          <a:p>
            <a:pPr lvl="1">
              <a:lnSpc>
                <a:spcPct val="107000"/>
              </a:lnSpc>
              <a:spcAft>
                <a:spcPts val="800"/>
              </a:spcAft>
            </a:pPr>
            <a:r>
              <a:rPr lang="en-GB" sz="1600" dirty="0">
                <a:solidFill>
                  <a:srgbClr val="000000"/>
                </a:solidFill>
                <a:ea typeface="Calibri" panose="020F0502020204030204" pitchFamily="34" charset="0"/>
              </a:rPr>
              <a:t>look at some of the existing proposed S-100 Validation tests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49EE54E-F8A4-410F-966E-CB7363C11B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>
              <a:lnSpc>
                <a:spcPct val="107000"/>
              </a:lnSpc>
              <a:spcBef>
                <a:spcPts val="200"/>
              </a:spcBef>
            </a:pPr>
            <a:r>
              <a:rPr lang="en-GB" b="1" dirty="0">
                <a:solidFill>
                  <a:srgbClr val="000000"/>
                </a:solidFill>
                <a:ea typeface="Times New Roman" panose="02020603050405020304" pitchFamily="18" charset="0"/>
                <a:cs typeface="Times New Roman" panose="02020603050405020304" pitchFamily="18" charset="0"/>
              </a:rPr>
              <a:t>Objectives</a:t>
            </a:r>
            <a:endParaRPr lang="en-GB" b="1" dirty="0">
              <a:solidFill>
                <a:srgbClr val="2E74B5"/>
              </a:solidFill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4CA295CF-64A2-4203-ACD6-AE63C5A71E57}"/>
              </a:ext>
            </a:extLst>
          </p:cNvPr>
          <p:cNvGrpSpPr/>
          <p:nvPr/>
        </p:nvGrpSpPr>
        <p:grpSpPr>
          <a:xfrm>
            <a:off x="6853182" y="278476"/>
            <a:ext cx="4817962" cy="1500167"/>
            <a:chOff x="3139511" y="1053714"/>
            <a:chExt cx="5502918" cy="140985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E28C9ED-19A1-422C-A582-C6D8E9279C27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139511" y="1053714"/>
              <a:ext cx="5502917" cy="485012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D03B1439-C0D7-4F51-A381-D471550E271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139513" y="1496673"/>
              <a:ext cx="5502916" cy="9669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242449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41C47-DEB1-462D-BA7A-6BF97A85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6191" y="1405812"/>
            <a:ext cx="10809514" cy="4833258"/>
          </a:xfrm>
        </p:spPr>
        <p:txBody>
          <a:bodyPr>
            <a:normAutofit fontScale="77500" lnSpcReduction="20000"/>
          </a:bodyPr>
          <a:lstStyle/>
          <a:p>
            <a:endParaRPr lang="en-US" dirty="0"/>
          </a:p>
          <a:p>
            <a:r>
              <a:rPr lang="en-US" dirty="0"/>
              <a:t>S-101 must always be ‘safest’</a:t>
            </a:r>
          </a:p>
          <a:p>
            <a:pPr lvl="1"/>
            <a:r>
              <a:rPr lang="en-US" dirty="0"/>
              <a:t>Do we need a definition</a:t>
            </a:r>
          </a:p>
          <a:p>
            <a:pPr lvl="1"/>
            <a:endParaRPr lang="en-US" dirty="0"/>
          </a:p>
          <a:p>
            <a:r>
              <a:rPr lang="en-US" dirty="0"/>
              <a:t>Must be possible to use S-101 ENC without additional S-xxx products</a:t>
            </a:r>
          </a:p>
          <a:p>
            <a:endParaRPr lang="en-US" dirty="0"/>
          </a:p>
          <a:p>
            <a:r>
              <a:rPr lang="en-US" dirty="0"/>
              <a:t>Do we need a generic list of assumptions and/or ones specific between product specifications?</a:t>
            </a:r>
          </a:p>
          <a:p>
            <a:r>
              <a:rPr lang="en-US" dirty="0"/>
              <a:t>Combination of products must be least as safe as individual</a:t>
            </a:r>
          </a:p>
          <a:p>
            <a:endParaRPr lang="en-US" dirty="0"/>
          </a:p>
          <a:p>
            <a:r>
              <a:rPr lang="en-US" dirty="0">
                <a:solidFill>
                  <a:srgbClr val="FF0000"/>
                </a:solidFill>
              </a:rPr>
              <a:t>“After S-57 is no longer a live standard, the S-57 tests can be deleted from the test cases and documentation without any impact. Therefore, S-100 and S-57 datasets should be standalone (except where specific DF tests are planned/executed)” – S-164</a:t>
            </a:r>
          </a:p>
          <a:p>
            <a:pPr lvl="1"/>
            <a:r>
              <a:rPr lang="en-US" dirty="0">
                <a:solidFill>
                  <a:srgbClr val="FF0000"/>
                </a:solidFill>
              </a:rPr>
              <a:t>So want to keep S-58 &amp; S-158 separate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89473-A38A-4BF3-B596-DD40EFA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assumptions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009417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41C47-DEB1-462D-BA7A-6BF97A8540B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89473-A38A-4BF3-B596-DD40EFA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Proposed structure for tests</a:t>
            </a:r>
            <a:endParaRPr lang="da-DK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C5E7422-7FE9-4144-9A1A-2EDB3AA339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108" y="1069681"/>
            <a:ext cx="8658526" cy="574673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F627492-C4DA-4D20-B1EA-C7CCB5DAEC6B}"/>
              </a:ext>
            </a:extLst>
          </p:cNvPr>
          <p:cNvSpPr txBox="1"/>
          <p:nvPr/>
        </p:nvSpPr>
        <p:spPr>
          <a:xfrm>
            <a:off x="9553634" y="3953694"/>
            <a:ext cx="2453833" cy="187743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Categories</a:t>
            </a:r>
            <a:r>
              <a: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Coverage and Datums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 Values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Coverage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Grid Structure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Resolution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Dataset Metadata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Cross Validation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690B37B-E814-4B18-9E8F-3DC8E88CBE96}"/>
              </a:ext>
            </a:extLst>
          </p:cNvPr>
          <p:cNvSpPr txBox="1"/>
          <p:nvPr/>
        </p:nvSpPr>
        <p:spPr>
          <a:xfrm>
            <a:off x="9610542" y="1642734"/>
            <a:ext cx="2453833" cy="92333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Propose adding Standard/document to refer to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EC9967A-EB5D-4D7E-A556-17C1D2D378E5}"/>
              </a:ext>
            </a:extLst>
          </p:cNvPr>
          <p:cNvCxnSpPr>
            <a:cxnSpLocks/>
          </p:cNvCxnSpPr>
          <p:nvPr/>
        </p:nvCxnSpPr>
        <p:spPr>
          <a:xfrm flipH="1">
            <a:off x="9361714" y="2359340"/>
            <a:ext cx="248828" cy="1069660"/>
          </a:xfrm>
          <a:prstGeom prst="straightConnector1">
            <a:avLst/>
          </a:prstGeom>
          <a:ln w="57150">
            <a:tailEnd type="triangle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18726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90733"/>
            <a:ext cx="10515600" cy="4583564"/>
          </a:xfrm>
        </p:spPr>
        <p:txBody>
          <a:bodyPr>
            <a:normAutofit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When required?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Are there phases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What is phase 1? Route Monitoring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What are S-100 Validation tests a dependency to?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Product Specifications being ready for Ed. 2.0.0</a:t>
            </a:r>
          </a:p>
          <a:p>
            <a:pPr lvl="2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Generic tests &amp; FC</a:t>
            </a:r>
          </a:p>
          <a:p>
            <a:pPr lvl="2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Revisit once Interoperability catalogue produced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When is it required/ </a:t>
            </a:r>
            <a:r>
              <a:rPr lang="en-GB" dirty="0" err="1"/>
              <a:t>DEpendencies</a:t>
            </a:r>
            <a:r>
              <a:rPr lang="en-GB" dirty="0"/>
              <a:t>?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748ECD7-DC63-453C-BAD7-3AE5B05F89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9356" y="964558"/>
            <a:ext cx="4264444" cy="26791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603507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92762"/>
            <a:ext cx="10515600" cy="458356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Test data is required to test validation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Potentially work with Test Beds and RENCs to start with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Resources to test 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IHO Singapore Lab?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endParaRPr lang="en-GB" dirty="0"/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Link between S-164 and S-100 Validation Tests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S-164 needs to be validated?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dirty="0"/>
              <a:t>Do we need S-164 datasets for S-100 Validation Tests?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err="1"/>
              <a:t>DEpendencies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4028300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41C47-DEB1-462D-BA7A-6BF97A85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883167"/>
            <a:ext cx="10515600" cy="5828351"/>
          </a:xfrm>
        </p:spPr>
        <p:txBody>
          <a:bodyPr>
            <a:noAutofit/>
          </a:bodyPr>
          <a:lstStyle/>
          <a:p>
            <a:r>
              <a:rPr lang="en-US" sz="2000" dirty="0"/>
              <a:t>Initial work</a:t>
            </a:r>
          </a:p>
          <a:p>
            <a:pPr lvl="1"/>
            <a:r>
              <a:rPr lang="en-US" sz="2000" dirty="0"/>
              <a:t>Establish GitHub page</a:t>
            </a:r>
          </a:p>
          <a:p>
            <a:pPr lvl="1"/>
            <a:r>
              <a:rPr lang="en-US" sz="2000" dirty="0"/>
              <a:t>Identifying which scenarios require validation &amp; who responsible</a:t>
            </a:r>
          </a:p>
          <a:p>
            <a:pPr lvl="2"/>
            <a:r>
              <a:rPr lang="en-US" dirty="0"/>
              <a:t>Identifying who to contact</a:t>
            </a:r>
          </a:p>
          <a:p>
            <a:pPr lvl="1"/>
            <a:r>
              <a:rPr lang="en-US" sz="2000" dirty="0"/>
              <a:t>Agree to use IICs test structure?</a:t>
            </a:r>
          </a:p>
          <a:p>
            <a:pPr lvl="1"/>
            <a:r>
              <a:rPr lang="en-US" sz="2000" dirty="0"/>
              <a:t>Insert S-101 PT S-100 tests into new structure</a:t>
            </a:r>
          </a:p>
          <a:p>
            <a:pPr lvl="1"/>
            <a:r>
              <a:rPr lang="en-US" sz="2000" dirty="0"/>
              <a:t>Start producing simple document explaining:</a:t>
            </a:r>
          </a:p>
          <a:p>
            <a:pPr lvl="2"/>
            <a:r>
              <a:rPr lang="en-US" dirty="0"/>
              <a:t>‘What validation is’ </a:t>
            </a:r>
          </a:p>
          <a:p>
            <a:pPr lvl="2"/>
            <a:r>
              <a:rPr lang="en-US" dirty="0"/>
              <a:t>How it is structured</a:t>
            </a:r>
          </a:p>
          <a:p>
            <a:pPr lvl="2"/>
            <a:r>
              <a:rPr lang="en-US" dirty="0"/>
              <a:t>Identifying responsibilities for different parts of validation</a:t>
            </a:r>
          </a:p>
          <a:p>
            <a:pPr lvl="1"/>
            <a:r>
              <a:rPr lang="en-US" sz="2000" dirty="0"/>
              <a:t>Review Governance Docs gaps </a:t>
            </a:r>
          </a:p>
          <a:p>
            <a:pPr lvl="1"/>
            <a:r>
              <a:rPr lang="en-US" sz="2000" dirty="0"/>
              <a:t>Session at TSM</a:t>
            </a:r>
          </a:p>
          <a:p>
            <a:pPr lvl="1"/>
            <a:r>
              <a:rPr lang="en-US" sz="2000" dirty="0"/>
              <a:t>Request S-158</a:t>
            </a:r>
          </a:p>
          <a:p>
            <a:pPr marL="0" indent="0">
              <a:buNone/>
            </a:pPr>
            <a:endParaRPr lang="en-US" sz="900" dirty="0"/>
          </a:p>
          <a:p>
            <a:r>
              <a:rPr lang="en-US" sz="2000" dirty="0"/>
              <a:t>Further work</a:t>
            </a:r>
          </a:p>
          <a:p>
            <a:pPr lvl="1"/>
            <a:r>
              <a:rPr lang="en-US" sz="2000" dirty="0"/>
              <a:t>Identify other S-100 Validation tests – do we need a full review?</a:t>
            </a:r>
          </a:p>
          <a:p>
            <a:pPr lvl="1"/>
            <a:r>
              <a:rPr lang="en-US" sz="2000" dirty="0"/>
              <a:t>Potentially set up a test scenario for users/ Test beds to test and report back issues found</a:t>
            </a:r>
            <a:endParaRPr lang="da-DK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89473-A38A-4BF3-B596-DD40EFA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work is required?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8199375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F941C47-DEB1-462D-BA7A-6BF97A8540B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2924" y="1042405"/>
            <a:ext cx="10515600" cy="5162452"/>
          </a:xfrm>
        </p:spPr>
        <p:txBody>
          <a:bodyPr>
            <a:normAutofit/>
          </a:bodyPr>
          <a:lstStyle/>
          <a:p>
            <a:endParaRPr lang="en-US" dirty="0"/>
          </a:p>
          <a:p>
            <a:r>
              <a:rPr lang="en-US" dirty="0"/>
              <a:t>Establish list of volunteers – contact WG/PS owners not present</a:t>
            </a:r>
          </a:p>
          <a:p>
            <a:r>
              <a:rPr lang="en-US" dirty="0"/>
              <a:t>Next meeting</a:t>
            </a:r>
          </a:p>
          <a:p>
            <a:r>
              <a:rPr lang="en-US" dirty="0"/>
              <a:t>VTC correspondence group</a:t>
            </a:r>
          </a:p>
          <a:p>
            <a:pPr lvl="1"/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meeting beginning of February? (S-101to S-57 conversion meeting end Jan)</a:t>
            </a:r>
          </a:p>
          <a:p>
            <a:pPr lvl="1"/>
            <a:r>
              <a:rPr lang="en-US" dirty="0"/>
              <a:t>How regularly meet? Monthly?</a:t>
            </a:r>
          </a:p>
          <a:p>
            <a:pPr lvl="1"/>
            <a:r>
              <a:rPr lang="en-US" dirty="0"/>
              <a:t>Test Strategy Meeting in early March </a:t>
            </a:r>
          </a:p>
          <a:p>
            <a:pPr lvl="1"/>
            <a:r>
              <a:rPr lang="en-US" dirty="0"/>
              <a:t>HSSC meeting June</a:t>
            </a:r>
          </a:p>
          <a:p>
            <a:r>
              <a:rPr lang="en-US" dirty="0"/>
              <a:t>Maintenance / Updating regime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9E89473-A38A-4BF3-B596-DD40EFAAF4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Sum up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4148506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789" y="1746817"/>
            <a:ext cx="10515600" cy="4338297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27000"/>
              </a:lnSpc>
              <a:spcAft>
                <a:spcPts val="800"/>
              </a:spcAft>
              <a:buNone/>
            </a:pPr>
            <a:r>
              <a:rPr lang="en-GB" dirty="0"/>
              <a:t>Validation tests between </a:t>
            </a:r>
            <a:r>
              <a:rPr lang="en-GB" b="1" dirty="0">
                <a:solidFill>
                  <a:srgbClr val="FF0000"/>
                </a:solidFill>
              </a:rPr>
              <a:t>multiple product specifications</a:t>
            </a:r>
            <a:r>
              <a:rPr lang="en-GB" dirty="0"/>
              <a:t>, aimed at increasing the </a:t>
            </a:r>
            <a:r>
              <a:rPr lang="en-GB" b="1" dirty="0">
                <a:solidFill>
                  <a:srgbClr val="FF0000"/>
                </a:solidFill>
              </a:rPr>
              <a:t>harmonisation of datasets </a:t>
            </a:r>
            <a:r>
              <a:rPr lang="en-GB" dirty="0"/>
              <a:t>and </a:t>
            </a:r>
            <a:r>
              <a:rPr lang="en-GB" b="1" dirty="0">
                <a:solidFill>
                  <a:srgbClr val="FF0000"/>
                </a:solidFill>
              </a:rPr>
              <a:t>user experience </a:t>
            </a:r>
            <a:r>
              <a:rPr lang="en-GB" dirty="0"/>
              <a:t>of them for </a:t>
            </a:r>
            <a:r>
              <a:rPr lang="en-GB" b="1" dirty="0">
                <a:solidFill>
                  <a:srgbClr val="FF0000"/>
                </a:solidFill>
              </a:rPr>
              <a:t>live navigation on the S-100 ECDIS</a:t>
            </a:r>
            <a:r>
              <a:rPr lang="en-GB" b="1" dirty="0"/>
              <a:t>.</a:t>
            </a:r>
          </a:p>
          <a:p>
            <a:pPr marL="0" indent="0" algn="ctr">
              <a:lnSpc>
                <a:spcPct val="127000"/>
              </a:lnSpc>
              <a:spcAft>
                <a:spcPts val="800"/>
              </a:spcAft>
              <a:buNone/>
            </a:pPr>
            <a:endParaRPr lang="en-GB" sz="1000" b="1" dirty="0"/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Need to ensure safe navigation whilst using multiple interoperable product specifications</a:t>
            </a:r>
          </a:p>
          <a:p>
            <a:pPr lvl="2"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Safe = ECDIS Behaviour e.g. if alarms on S-102 must alarm on S-101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Need to ensure data producers understand the implications of producing multiple product specifications</a:t>
            </a:r>
          </a:p>
          <a:p>
            <a:pPr lvl="1"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Enable validation software to be produced that supports S-100 validation</a:t>
            </a:r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endParaRPr lang="en-GB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required?</a:t>
            </a:r>
          </a:p>
        </p:txBody>
      </p:sp>
    </p:spTree>
    <p:extLst>
      <p:ext uri="{BB962C8B-B14F-4D97-AF65-F5344CB8AC3E}">
        <p14:creationId xmlns:p14="http://schemas.microsoft.com/office/powerpoint/2010/main" val="5108633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1332" y="1137217"/>
            <a:ext cx="10515600" cy="5220039"/>
          </a:xfrm>
        </p:spPr>
        <p:txBody>
          <a:bodyPr>
            <a:normAutofit/>
          </a:bodyPr>
          <a:lstStyle/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endParaRPr lang="en-GB" sz="1600" dirty="0"/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GB" sz="2000" b="1" dirty="0"/>
              <a:t>HSSC task – </a:t>
            </a:r>
            <a:r>
              <a:rPr lang="da-DK" sz="2000" b="1" dirty="0"/>
              <a:t>HSSC14/15 </a:t>
            </a:r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endParaRPr lang="da-DK" sz="1800" dirty="0"/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US" sz="1800" b="1" dirty="0"/>
              <a:t>Action:</a:t>
            </a:r>
            <a:endParaRPr lang="da-DK" sz="1800" b="1" dirty="0"/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US" sz="1800" dirty="0"/>
              <a:t>“For the same reasons as above, HSSC noted the slow progress on the development of a harmonized data validation process and associated catalogues across the S100 framework and agreed on the establishment of a dedicated subgroup.”</a:t>
            </a:r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endParaRPr lang="en-US" sz="1800" dirty="0"/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US" sz="1800" b="1" dirty="0"/>
              <a:t>Deadline:</a:t>
            </a:r>
          </a:p>
          <a:p>
            <a:pPr marL="457200" lvl="1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US" sz="1800" dirty="0"/>
              <a:t>HSSC 15</a:t>
            </a:r>
            <a:endParaRPr lang="en-GB" sz="18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is required?</a:t>
            </a:r>
          </a:p>
        </p:txBody>
      </p:sp>
    </p:spTree>
    <p:extLst>
      <p:ext uri="{BB962C8B-B14F-4D97-AF65-F5344CB8AC3E}">
        <p14:creationId xmlns:p14="http://schemas.microsoft.com/office/powerpoint/2010/main" val="22193966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4ED3BB9F-5917-4C8B-8923-6DE8A505DF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88671" y="1251209"/>
            <a:ext cx="10515600" cy="4583564"/>
          </a:xfrm>
        </p:spPr>
        <p:txBody>
          <a:bodyPr>
            <a:normAutofit/>
          </a:bodyPr>
          <a:lstStyle/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GB" dirty="0"/>
              <a:t>Producing multiple datasets containing similar data that needs to interoperate and be safe for use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Not necessarily same model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Not same limits (no requirements for coincident/identical coverage)</a:t>
            </a:r>
          </a:p>
          <a:p>
            <a:pPr>
              <a:lnSpc>
                <a:spcPct val="127000"/>
              </a:lnSpc>
              <a:spcAft>
                <a:spcPts val="800"/>
              </a:spcAft>
            </a:pPr>
            <a:r>
              <a:rPr lang="en-GB" sz="1600" dirty="0"/>
              <a:t>May not be the same data producer</a:t>
            </a:r>
          </a:p>
          <a:p>
            <a:pPr marL="0" indent="0">
              <a:lnSpc>
                <a:spcPct val="127000"/>
              </a:lnSpc>
              <a:spcAft>
                <a:spcPts val="800"/>
              </a:spcAft>
              <a:buNone/>
            </a:pPr>
            <a:r>
              <a:rPr lang="en-GB" dirty="0"/>
              <a:t>	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55896C4-DDEB-442B-A4D9-4F8CDC98E1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Why is it necessary?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C681250-AFAE-490C-921E-04040D70FD9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7565" y="4020967"/>
            <a:ext cx="3713001" cy="2485137"/>
          </a:xfrm>
          <a:prstGeom prst="rect">
            <a:avLst/>
          </a:prstGeom>
        </p:spPr>
      </p:pic>
      <p:grpSp>
        <p:nvGrpSpPr>
          <p:cNvPr id="14" name="Group 13">
            <a:extLst>
              <a:ext uri="{FF2B5EF4-FFF2-40B4-BE49-F238E27FC236}">
                <a16:creationId xmlns:a16="http://schemas.microsoft.com/office/drawing/2014/main" id="{79C74EF2-2AF8-4EFF-89AD-358CB0E126C4}"/>
              </a:ext>
            </a:extLst>
          </p:cNvPr>
          <p:cNvGrpSpPr/>
          <p:nvPr/>
        </p:nvGrpSpPr>
        <p:grpSpPr>
          <a:xfrm>
            <a:off x="1450693" y="4563419"/>
            <a:ext cx="3113591" cy="1611052"/>
            <a:chOff x="1597306" y="4135155"/>
            <a:chExt cx="3113591" cy="1611052"/>
          </a:xfrm>
        </p:grpSpPr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8EDC3955-A46E-476A-9290-D4DDC33103FC}"/>
                </a:ext>
              </a:extLst>
            </p:cNvPr>
            <p:cNvGrpSpPr/>
            <p:nvPr/>
          </p:nvGrpSpPr>
          <p:grpSpPr>
            <a:xfrm>
              <a:off x="1628172" y="4973256"/>
              <a:ext cx="2581155" cy="747746"/>
              <a:chOff x="1412111" y="4834359"/>
              <a:chExt cx="2801074" cy="960698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B1EAE7BA-2CEE-4C3B-8B55-337F937F7018}"/>
                  </a:ext>
                </a:extLst>
              </p:cNvPr>
              <p:cNvSpPr/>
              <p:nvPr/>
            </p:nvSpPr>
            <p:spPr>
              <a:xfrm>
                <a:off x="1412111" y="4834359"/>
                <a:ext cx="1400537" cy="960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  <p:sp>
            <p:nvSpPr>
              <p:cNvPr id="8" name="Rectangle 7">
                <a:extLst>
                  <a:ext uri="{FF2B5EF4-FFF2-40B4-BE49-F238E27FC236}">
                    <a16:creationId xmlns:a16="http://schemas.microsoft.com/office/drawing/2014/main" id="{526F539F-9F1B-4D0D-B789-D934CE6C2D38}"/>
                  </a:ext>
                </a:extLst>
              </p:cNvPr>
              <p:cNvSpPr/>
              <p:nvPr/>
            </p:nvSpPr>
            <p:spPr>
              <a:xfrm>
                <a:off x="2812648" y="4834359"/>
                <a:ext cx="1400537" cy="96069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accent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da-DK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endParaRPr>
              </a:p>
            </p:txBody>
          </p:sp>
        </p:grp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CCBCC8D8-4C97-41D5-8557-FE7A29BD5DFD}"/>
                </a:ext>
              </a:extLst>
            </p:cNvPr>
            <p:cNvSpPr txBox="1"/>
            <p:nvPr/>
          </p:nvSpPr>
          <p:spPr>
            <a:xfrm>
              <a:off x="1597306" y="5484597"/>
              <a:ext cx="918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S-57 Band 4</a:t>
              </a: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12F06D9-340F-40CB-8BB5-69F1A3863B7A}"/>
                </a:ext>
              </a:extLst>
            </p:cNvPr>
            <p:cNvSpPr txBox="1"/>
            <p:nvPr/>
          </p:nvSpPr>
          <p:spPr>
            <a:xfrm>
              <a:off x="2884027" y="5484597"/>
              <a:ext cx="918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S-57 Band 4</a:t>
              </a: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E6491A38-E5BD-4EFA-9C4B-1B4D118B488F}"/>
                </a:ext>
              </a:extLst>
            </p:cNvPr>
            <p:cNvSpPr/>
            <p:nvPr/>
          </p:nvSpPr>
          <p:spPr>
            <a:xfrm>
              <a:off x="2010138" y="4135155"/>
              <a:ext cx="2700759" cy="1236689"/>
            </a:xfrm>
            <a:prstGeom prst="rect">
              <a:avLst/>
            </a:prstGeom>
            <a:noFill/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da-DK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7673EE13-A688-466B-9C3F-9FFE52A8D1AB}"/>
                </a:ext>
              </a:extLst>
            </p:cNvPr>
            <p:cNvSpPr txBox="1"/>
            <p:nvPr/>
          </p:nvSpPr>
          <p:spPr>
            <a:xfrm>
              <a:off x="2000491" y="4164287"/>
              <a:ext cx="918258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1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S-57 Band 3</a:t>
              </a:r>
              <a:endParaRPr kumimoji="0" lang="da-DK" sz="11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5" name="Arrow: Right 14">
            <a:extLst>
              <a:ext uri="{FF2B5EF4-FFF2-40B4-BE49-F238E27FC236}">
                <a16:creationId xmlns:a16="http://schemas.microsoft.com/office/drawing/2014/main" id="{02FAC03D-6F9B-4B0F-933A-9E621BD098B2}"/>
              </a:ext>
            </a:extLst>
          </p:cNvPr>
          <p:cNvSpPr/>
          <p:nvPr/>
        </p:nvSpPr>
        <p:spPr>
          <a:xfrm>
            <a:off x="5212957" y="4928031"/>
            <a:ext cx="1225934" cy="51789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1030847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B231D95-BE9D-4658-8CD7-78260707E0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25286" y="1141156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u="sng" dirty="0"/>
              <a:t>Current validation</a:t>
            </a:r>
          </a:p>
          <a:p>
            <a:pPr marL="0" indent="0">
              <a:buNone/>
            </a:pPr>
            <a:endParaRPr lang="en-US" sz="1000" u="sng" dirty="0"/>
          </a:p>
          <a:p>
            <a:r>
              <a:rPr lang="en-US" sz="2400" dirty="0"/>
              <a:t>Modelled from S-58</a:t>
            </a:r>
          </a:p>
          <a:p>
            <a:pPr marL="0" indent="0">
              <a:buNone/>
            </a:pPr>
            <a:endParaRPr lang="en-US" sz="1000" dirty="0"/>
          </a:p>
          <a:p>
            <a:r>
              <a:rPr lang="en-US" sz="2400" dirty="0"/>
              <a:t>Integral part of IHO Standards</a:t>
            </a:r>
          </a:p>
          <a:p>
            <a:pPr lvl="1"/>
            <a:r>
              <a:rPr lang="en-US" sz="2000" dirty="0"/>
              <a:t>S-58 ENC Validation Checks</a:t>
            </a:r>
          </a:p>
          <a:p>
            <a:pPr lvl="2"/>
            <a:r>
              <a:rPr lang="en-US" dirty="0"/>
              <a:t>Cover semantic, formatting and structural aspects of S-57 ENC data</a:t>
            </a:r>
          </a:p>
          <a:p>
            <a:pPr lvl="2"/>
            <a:r>
              <a:rPr lang="en-US" dirty="0"/>
              <a:t>Majority of tests carried out “within” the cell, without reference to other datasets or external data</a:t>
            </a:r>
          </a:p>
          <a:p>
            <a:pPr marL="914400" lvl="2" indent="0">
              <a:buNone/>
            </a:pPr>
            <a:endParaRPr lang="en-US" dirty="0"/>
          </a:p>
          <a:p>
            <a:pPr lvl="1"/>
            <a:r>
              <a:rPr lang="en-US" dirty="0"/>
              <a:t>Horizontal &amp; Vertical consistency checks are conducted by HOs and RENCs – most are not </a:t>
            </a:r>
            <a:r>
              <a:rPr lang="en-US" dirty="0" err="1"/>
              <a:t>formalised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ECE04ED-CBCA-4CEC-A179-7E8E6DDF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validation?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C40F658-97AC-4877-8D59-F6DE9DEA2C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0258" y="5086905"/>
            <a:ext cx="5640056" cy="1771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97353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0AA63BB7-1276-4581-BEDE-86A60470507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47692" y="2237005"/>
            <a:ext cx="4914900" cy="2867025"/>
          </a:xfrm>
          <a:prstGeom prst="rect">
            <a:avLst/>
          </a:prstGeom>
        </p:spPr>
      </p:pic>
      <p:sp>
        <p:nvSpPr>
          <p:cNvPr id="3" name="Title 2">
            <a:extLst>
              <a:ext uri="{FF2B5EF4-FFF2-40B4-BE49-F238E27FC236}">
                <a16:creationId xmlns:a16="http://schemas.microsoft.com/office/drawing/2014/main" id="{3ECE04ED-CBCA-4CEC-A179-7E8E6DDF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validation?</a:t>
            </a:r>
            <a:endParaRPr lang="da-DK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48BBA9C-B23F-4944-8C45-D6882FD1B6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34828" y="1790628"/>
            <a:ext cx="4922443" cy="375978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FC995E7-5054-4381-80F1-C55B9CCC75A2}"/>
              </a:ext>
            </a:extLst>
          </p:cNvPr>
          <p:cNvSpPr txBox="1"/>
          <p:nvPr/>
        </p:nvSpPr>
        <p:spPr>
          <a:xfrm>
            <a:off x="1957829" y="5798412"/>
            <a:ext cx="24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Intra – cell validation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5C4220A-B080-49F3-BB09-66C1FAA3F87A}"/>
              </a:ext>
            </a:extLst>
          </p:cNvPr>
          <p:cNvSpPr txBox="1"/>
          <p:nvPr/>
        </p:nvSpPr>
        <p:spPr>
          <a:xfrm>
            <a:off x="7795275" y="5798412"/>
            <a:ext cx="24946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 – cell validation 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6476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CE04ED-CBCA-4CEC-A179-7E8E6DDFE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validation?</a:t>
            </a:r>
            <a:endParaRPr lang="da-DK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06517549-D7EC-4C3C-9256-787AF9BF3A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084818"/>
            <a:ext cx="10515600" cy="5032665"/>
          </a:xfrm>
        </p:spPr>
        <p:txBody>
          <a:bodyPr/>
          <a:lstStyle/>
          <a:p>
            <a:r>
              <a:rPr lang="en-US" dirty="0"/>
              <a:t>Intra-cell – Validation tests to ensure cell validates against itself</a:t>
            </a:r>
          </a:p>
          <a:p>
            <a:r>
              <a:rPr lang="en-US" dirty="0"/>
              <a:t>Inter-cell – Tests to ensure the cell validates against those it spatially intersects, touches or joins with</a:t>
            </a:r>
          </a:p>
          <a:p>
            <a:pPr marL="0" indent="0">
              <a:buNone/>
            </a:pPr>
            <a:endParaRPr lang="da-DK" dirty="0"/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BC1A4200-7291-47C9-B91C-A229703E6E9B}"/>
              </a:ext>
            </a:extLst>
          </p:cNvPr>
          <p:cNvSpPr/>
          <p:nvPr/>
        </p:nvSpPr>
        <p:spPr>
          <a:xfrm>
            <a:off x="5530254" y="3880190"/>
            <a:ext cx="1354238" cy="4822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E71B00CC-FC9B-43E6-833F-906812EEFD8C}"/>
              </a:ext>
            </a:extLst>
          </p:cNvPr>
          <p:cNvGrpSpPr/>
          <p:nvPr/>
        </p:nvGrpSpPr>
        <p:grpSpPr>
          <a:xfrm>
            <a:off x="1344001" y="2766932"/>
            <a:ext cx="3343766" cy="2593157"/>
            <a:chOff x="1344001" y="2766932"/>
            <a:chExt cx="3343766" cy="259315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895E00EB-FAB3-4918-800D-3A13F7427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013715" y="2766932"/>
              <a:ext cx="2674052" cy="2205095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F3CE5B4-CC91-412D-A142-31B92FC3E4F2}"/>
                </a:ext>
              </a:extLst>
            </p:cNvPr>
            <p:cNvSpPr txBox="1"/>
            <p:nvPr/>
          </p:nvSpPr>
          <p:spPr>
            <a:xfrm>
              <a:off x="1344001" y="360115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Intra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1E103095-813E-437B-B466-2BC2EF8C973E}"/>
                </a:ext>
              </a:extLst>
            </p:cNvPr>
            <p:cNvSpPr txBox="1"/>
            <p:nvPr/>
          </p:nvSpPr>
          <p:spPr>
            <a:xfrm>
              <a:off x="3773367" y="499075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6A67C076-303E-40AB-A412-4D9D681B12AD}"/>
              </a:ext>
            </a:extLst>
          </p:cNvPr>
          <p:cNvSpPr txBox="1"/>
          <p:nvPr/>
        </p:nvSpPr>
        <p:spPr>
          <a:xfrm>
            <a:off x="333642" y="2902002"/>
            <a:ext cx="17442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Now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C6A7A4D-EFD9-4FCF-A930-7C9B2989D9B8}"/>
              </a:ext>
            </a:extLst>
          </p:cNvPr>
          <p:cNvSpPr txBox="1"/>
          <p:nvPr/>
        </p:nvSpPr>
        <p:spPr>
          <a:xfrm>
            <a:off x="6714597" y="2838641"/>
            <a:ext cx="15150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S-100 Future</a:t>
            </a:r>
            <a:endParaRPr kumimoji="0" lang="da-DK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A0886F66-FB92-4A97-8F6B-7F7F1C115043}"/>
              </a:ext>
            </a:extLst>
          </p:cNvPr>
          <p:cNvGrpSpPr/>
          <p:nvPr/>
        </p:nvGrpSpPr>
        <p:grpSpPr>
          <a:xfrm>
            <a:off x="7199701" y="2422159"/>
            <a:ext cx="4609849" cy="4011319"/>
            <a:chOff x="7199701" y="2422159"/>
            <a:chExt cx="4609849" cy="4011319"/>
          </a:xfrm>
        </p:grpSpPr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DD9890A1-851D-4CDB-B6D0-E67B1640644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359400" y="2422159"/>
              <a:ext cx="3450150" cy="4011319"/>
            </a:xfrm>
            <a:prstGeom prst="rect">
              <a:avLst/>
            </a:prstGeom>
          </p:spPr>
        </p:pic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32B027D1-289A-40A2-8DF4-3E6318A5F9E5}"/>
                </a:ext>
              </a:extLst>
            </p:cNvPr>
            <p:cNvSpPr txBox="1"/>
            <p:nvPr/>
          </p:nvSpPr>
          <p:spPr>
            <a:xfrm>
              <a:off x="7772400" y="3601150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Intra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CF64A9BD-3463-49DB-9941-6EE90518AAA5}"/>
                </a:ext>
              </a:extLst>
            </p:cNvPr>
            <p:cNvSpPr txBox="1"/>
            <p:nvPr/>
          </p:nvSpPr>
          <p:spPr>
            <a:xfrm>
              <a:off x="10439400" y="4972027"/>
              <a:ext cx="914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Inter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BCA3CBD6-03AA-48D7-A05E-7A2C96FE1106}"/>
                </a:ext>
              </a:extLst>
            </p:cNvPr>
            <p:cNvSpPr txBox="1"/>
            <p:nvPr/>
          </p:nvSpPr>
          <p:spPr>
            <a:xfrm>
              <a:off x="7199701" y="5629149"/>
              <a:ext cx="1925089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0000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</a:rPr>
                <a:t>New dimension of validation</a:t>
              </a:r>
              <a:endParaRPr kumimoji="0" lang="da-DK" sz="1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178186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220D4D87-BD7D-42E3-A2E1-265277DAF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5" y="1142044"/>
            <a:ext cx="10515600" cy="5193441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At a simple level there are 3 types of data validation tests (content)</a:t>
            </a:r>
          </a:p>
          <a:p>
            <a:pPr marL="0" indent="0">
              <a:buNone/>
            </a:pPr>
            <a:endParaRPr lang="en-US" dirty="0"/>
          </a:p>
          <a:p>
            <a:pPr lvl="1"/>
            <a:r>
              <a:rPr lang="en-US" dirty="0"/>
              <a:t>Inside cell</a:t>
            </a:r>
          </a:p>
          <a:p>
            <a:pPr lvl="1"/>
            <a:r>
              <a:rPr lang="en-US" dirty="0"/>
              <a:t>Between adjoining cells</a:t>
            </a:r>
          </a:p>
          <a:p>
            <a:pPr lvl="1"/>
            <a:r>
              <a:rPr lang="en-US" dirty="0"/>
              <a:t>Between product specifications for different types</a:t>
            </a:r>
          </a:p>
          <a:p>
            <a:pPr lvl="1"/>
            <a:endParaRPr lang="en-US" dirty="0"/>
          </a:p>
          <a:p>
            <a:r>
              <a:rPr lang="en-US" dirty="0"/>
              <a:t>Do we agree?</a:t>
            </a:r>
          </a:p>
          <a:p>
            <a:endParaRPr lang="en-US" dirty="0"/>
          </a:p>
          <a:p>
            <a:r>
              <a:rPr lang="en-US" dirty="0"/>
              <a:t>Responsibilities</a:t>
            </a:r>
          </a:p>
          <a:p>
            <a:pPr lvl="1"/>
            <a:r>
              <a:rPr lang="en-US" dirty="0"/>
              <a:t>Inside the Product Specification  - intra and inter  - lies with Product Specification owners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en-US" dirty="0"/>
              <a:t>Outside -  within this group?</a:t>
            </a:r>
          </a:p>
          <a:p>
            <a:pPr lvl="2"/>
            <a:r>
              <a:rPr lang="en-US" dirty="0"/>
              <a:t>With support from Product Specification owners</a:t>
            </a:r>
          </a:p>
          <a:p>
            <a:pPr lvl="2"/>
            <a:r>
              <a:rPr lang="en-US" dirty="0"/>
              <a:t>Is some of this temporary with the formation of an S-98 sub group?</a:t>
            </a:r>
            <a:endParaRPr lang="da-DK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9383385-3449-48D4-A9D4-E461D00BA7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is validation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705823832"/>
      </p:ext>
    </p:extLst>
  </p:cSld>
  <p:clrMapOvr>
    <a:masterClrMapping/>
  </p:clrMapOvr>
</p:sld>
</file>

<file path=ppt/theme/theme1.xml><?xml version="1.0" encoding="utf-8"?>
<a:theme xmlns:a="http://schemas.openxmlformats.org/drawingml/2006/main" name="Master_IHO_New_Log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_IHO_New_Logo" id="{92376390-61D0-4A4A-9DAB-DA9E6EE3EAC4}" vid="{E943696B-60C2-4457-926B-515312E413C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1790</Words>
  <Application>Microsoft Office PowerPoint</Application>
  <PresentationFormat>Widescreen</PresentationFormat>
  <Paragraphs>296</Paragraphs>
  <Slides>25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2" baseType="lpstr">
      <vt:lpstr>Adobe Naskh Medium</vt:lpstr>
      <vt:lpstr>Arial</vt:lpstr>
      <vt:lpstr>Arial Black</vt:lpstr>
      <vt:lpstr>Calibri</vt:lpstr>
      <vt:lpstr>Calibri Light</vt:lpstr>
      <vt:lpstr>Times New Roman</vt:lpstr>
      <vt:lpstr>Master_IHO_New_Logo</vt:lpstr>
      <vt:lpstr>PowerPoint Presentation</vt:lpstr>
      <vt:lpstr>Objectives</vt:lpstr>
      <vt:lpstr>What is required?</vt:lpstr>
      <vt:lpstr>What is required?</vt:lpstr>
      <vt:lpstr>Why is it necessary?</vt:lpstr>
      <vt:lpstr>What is validation?</vt:lpstr>
      <vt:lpstr>What is validation?</vt:lpstr>
      <vt:lpstr>What is validation?</vt:lpstr>
      <vt:lpstr>What is validation</vt:lpstr>
      <vt:lpstr>S-100 Validation</vt:lpstr>
      <vt:lpstr>PowerPoint Presentation</vt:lpstr>
      <vt:lpstr>PowerPoint Presentation</vt:lpstr>
      <vt:lpstr>Validation between product specifications</vt:lpstr>
      <vt:lpstr>Progress so far</vt:lpstr>
      <vt:lpstr>Progress so far…2</vt:lpstr>
      <vt:lpstr>Progress so far…3</vt:lpstr>
      <vt:lpstr>Progress so far…4</vt:lpstr>
      <vt:lpstr>Progress so far…5</vt:lpstr>
      <vt:lpstr>What is the deliverable?</vt:lpstr>
      <vt:lpstr>assumptions</vt:lpstr>
      <vt:lpstr>Proposed structure for tests</vt:lpstr>
      <vt:lpstr>When is it required/ DEpendencies?</vt:lpstr>
      <vt:lpstr>DEpendencies</vt:lpstr>
      <vt:lpstr>What work is required?</vt:lpstr>
      <vt:lpstr>Sum up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Elizabeth Helen Hahessy</dc:creator>
  <cp:lastModifiedBy>Elizabeth Helen Hahessy</cp:lastModifiedBy>
  <cp:revision>13</cp:revision>
  <dcterms:created xsi:type="dcterms:W3CDTF">2022-12-06T20:51:49Z</dcterms:created>
  <dcterms:modified xsi:type="dcterms:W3CDTF">2022-12-07T12:14:49Z</dcterms:modified>
</cp:coreProperties>
</file>